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6"/>
  </p:notesMasterIdLst>
  <p:handoutMasterIdLst>
    <p:handoutMasterId r:id="rId37"/>
  </p:handoutMasterIdLst>
  <p:sldIdLst>
    <p:sldId id="1805" r:id="rId2"/>
    <p:sldId id="1804" r:id="rId3"/>
    <p:sldId id="1842" r:id="rId4"/>
    <p:sldId id="1800" r:id="rId5"/>
    <p:sldId id="1801" r:id="rId6"/>
    <p:sldId id="1802" r:id="rId7"/>
    <p:sldId id="1759" r:id="rId8"/>
    <p:sldId id="1762" r:id="rId9"/>
    <p:sldId id="266" r:id="rId10"/>
    <p:sldId id="1733" r:id="rId11"/>
    <p:sldId id="1844" r:id="rId12"/>
    <p:sldId id="1845" r:id="rId13"/>
    <p:sldId id="1843" r:id="rId14"/>
    <p:sldId id="1808" r:id="rId15"/>
    <p:sldId id="1809" r:id="rId16"/>
    <p:sldId id="1803" r:id="rId17"/>
    <p:sldId id="1810" r:id="rId18"/>
    <p:sldId id="1811" r:id="rId19"/>
    <p:sldId id="1812" r:id="rId20"/>
    <p:sldId id="1813" r:id="rId21"/>
    <p:sldId id="1814" r:id="rId22"/>
    <p:sldId id="1815" r:id="rId23"/>
    <p:sldId id="1816" r:id="rId24"/>
    <p:sldId id="1817" r:id="rId25"/>
    <p:sldId id="1838" r:id="rId26"/>
    <p:sldId id="1839" r:id="rId27"/>
    <p:sldId id="1829" r:id="rId28"/>
    <p:sldId id="1837" r:id="rId29"/>
    <p:sldId id="1833" r:id="rId30"/>
    <p:sldId id="1832" r:id="rId31"/>
    <p:sldId id="1836" r:id="rId32"/>
    <p:sldId id="1835" r:id="rId33"/>
    <p:sldId id="1846" r:id="rId34"/>
    <p:sldId id="1841"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C684DC81-D2C3-44A6-8941-05B53D2E0557}">
          <p14:sldIdLst>
            <p14:sldId id="1805"/>
          </p14:sldIdLst>
        </p14:section>
        <p14:section name="目录与章节过渡" id="{847108E3-22F3-4CD9-A82A-834291DC17F4}">
          <p14:sldIdLst>
            <p14:sldId id="1804"/>
            <p14:sldId id="1842"/>
          </p14:sldIdLst>
        </p14:section>
        <p14:section name="内容页" id="{EB11151C-0E14-47B0-8218-1431BF894351}">
          <p14:sldIdLst>
            <p14:sldId id="1800"/>
            <p14:sldId id="1801"/>
            <p14:sldId id="1802"/>
            <p14:sldId id="1759"/>
            <p14:sldId id="1762"/>
            <p14:sldId id="266"/>
            <p14:sldId id="1733"/>
            <p14:sldId id="1844"/>
            <p14:sldId id="1845"/>
            <p14:sldId id="1843"/>
            <p14:sldId id="1808"/>
            <p14:sldId id="1809"/>
            <p14:sldId id="1803"/>
            <p14:sldId id="1810"/>
            <p14:sldId id="1811"/>
            <p14:sldId id="1812"/>
            <p14:sldId id="1813"/>
            <p14:sldId id="1814"/>
            <p14:sldId id="1815"/>
            <p14:sldId id="1816"/>
            <p14:sldId id="1817"/>
            <p14:sldId id="1838"/>
            <p14:sldId id="1839"/>
            <p14:sldId id="1829"/>
            <p14:sldId id="1837"/>
            <p14:sldId id="1833"/>
            <p14:sldId id="1832"/>
            <p14:sldId id="1836"/>
            <p14:sldId id="1835"/>
            <p14:sldId id="1846"/>
            <p14:sldId id="1841"/>
          </p14:sldIdLst>
        </p14:section>
        <p14:section name="封底" id="{843E591D-6EE2-4691-951C-C0C689F22170}">
          <p14:sldIdLst/>
        </p14:section>
      </p14:sectionLst>
    </p:ext>
    <p:ext uri="{EFAFB233-063F-42B5-8137-9DF3F51BA10A}">
      <p15:sldGuideLst xmlns:p15="http://schemas.microsoft.com/office/powerpoint/2012/main">
        <p15:guide id="4" pos="3840" userDrawn="1">
          <p15:clr>
            <a:srgbClr val="A4A3A4"/>
          </p15:clr>
        </p15:guide>
        <p15:guide id="5" orient="horz" pos="1003" userDrawn="1">
          <p15:clr>
            <a:srgbClr val="A4A3A4"/>
          </p15:clr>
        </p15:guide>
        <p15:guide id="6" orient="horz" pos="1481" userDrawn="1">
          <p15:clr>
            <a:srgbClr val="A4A3A4"/>
          </p15:clr>
        </p15:guide>
        <p15:guide id="7" orient="horz" pos="3075" userDrawn="1">
          <p15:clr>
            <a:srgbClr val="A4A3A4"/>
          </p15:clr>
        </p15:guide>
        <p15:guide id="8" pos="2128" userDrawn="1">
          <p15:clr>
            <a:srgbClr val="A4A3A4"/>
          </p15:clr>
        </p15:guide>
        <p15:guide id="9" pos="4067" userDrawn="1">
          <p15:clr>
            <a:srgbClr val="A4A3A4"/>
          </p15:clr>
        </p15:guide>
        <p15:guide id="10" pos="5972" userDrawn="1">
          <p15:clr>
            <a:srgbClr val="A4A3A4"/>
          </p15:clr>
        </p15:guide>
        <p15:guide id="11" pos="5258" userDrawn="1">
          <p15:clr>
            <a:srgbClr val="A4A3A4"/>
          </p15:clr>
        </p15:guide>
        <p15:guide id="12" pos="22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2038"/>
    <a:srgbClr val="CC9B8E"/>
    <a:srgbClr val="E0CFBD"/>
    <a:srgbClr val="E8E8E8"/>
    <a:srgbClr val="F2F2F2"/>
    <a:srgbClr val="DBDBDB"/>
    <a:srgbClr val="404040"/>
    <a:srgbClr val="FEE848"/>
    <a:srgbClr val="E85106"/>
    <a:srgbClr val="9F081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43" autoAdjust="0"/>
    <p:restoredTop sz="94289" autoAdjust="0"/>
  </p:normalViewPr>
  <p:slideViewPr>
    <p:cSldViewPr snapToGrid="0" showGuides="1">
      <p:cViewPr varScale="1">
        <p:scale>
          <a:sx n="110" d="100"/>
          <a:sy n="110" d="100"/>
        </p:scale>
        <p:origin x="80" y="256"/>
      </p:cViewPr>
      <p:guideLst>
        <p:guide pos="3840"/>
        <p:guide orient="horz" pos="1003"/>
        <p:guide orient="horz" pos="1481"/>
        <p:guide orient="horz" pos="3075"/>
        <p:guide pos="2128"/>
        <p:guide pos="4067"/>
        <p:guide pos="5972"/>
        <p:guide pos="5258"/>
        <p:guide pos="2240"/>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2024/12/10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2024/12/10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可删</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可删</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11</a:t>
            </a:fld>
            <a:endParaRPr lang="zh-CN" altLang="en-US"/>
          </a:p>
        </p:txBody>
      </p:sp>
    </p:spTree>
    <p:extLst>
      <p:ext uri="{BB962C8B-B14F-4D97-AF65-F5344CB8AC3E}">
        <p14:creationId xmlns:p14="http://schemas.microsoft.com/office/powerpoint/2010/main" val="186564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可删</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12</a:t>
            </a:fld>
            <a:endParaRPr lang="zh-CN" altLang="en-US"/>
          </a:p>
        </p:txBody>
      </p:sp>
    </p:spTree>
    <p:extLst>
      <p:ext uri="{BB962C8B-B14F-4D97-AF65-F5344CB8AC3E}">
        <p14:creationId xmlns:p14="http://schemas.microsoft.com/office/powerpoint/2010/main" val="97150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390337474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5.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7.wdp"/><Relationship Id="rId5" Type="http://schemas.openxmlformats.org/officeDocument/2006/relationships/image" Target="../media/image13.png"/><Relationship Id="rId4" Type="http://schemas.microsoft.com/office/2007/relationships/hdphoto" Target="../media/hdphoto2.wdp"/></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microsoft.com/office/2007/relationships/hdphoto" Target="../media/hdphoto2.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srcRect/>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screen">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2"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5" name="平行四边形 1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剪去单角 8"/>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2" name="平行四边形 11"/>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其他常规样式（2）">
    <p:spTree>
      <p:nvGrpSpPr>
        <p:cNvPr id="1" name=""/>
        <p:cNvGrpSpPr/>
        <p:nvPr/>
      </p:nvGrpSpPr>
      <p:grpSpPr>
        <a:xfrm>
          <a:off x="0" y="0"/>
          <a:ext cx="0" cy="0"/>
          <a:chOff x="0" y="0"/>
          <a:chExt cx="0" cy="0"/>
        </a:xfrm>
      </p:grpSpPr>
      <p:sp>
        <p:nvSpPr>
          <p:cNvPr id="12" name="平行四边形 11"/>
          <p:cNvSpPr/>
          <p:nvPr userDrawn="1"/>
        </p:nvSpPr>
        <p:spPr>
          <a:xfrm>
            <a:off x="734070" y="813695"/>
            <a:ext cx="10815273" cy="126607"/>
          </a:xfrm>
          <a:custGeom>
            <a:avLst/>
            <a:gdLst>
              <a:gd name="connsiteX0" fmla="*/ 0 w 10815273"/>
              <a:gd name="connsiteY0" fmla="*/ 126607 h 126607"/>
              <a:gd name="connsiteX1" fmla="*/ 45838 w 10815273"/>
              <a:gd name="connsiteY1" fmla="*/ 0 h 126607"/>
              <a:gd name="connsiteX2" fmla="*/ 10815273 w 10815273"/>
              <a:gd name="connsiteY2" fmla="*/ 0 h 126607"/>
              <a:gd name="connsiteX3" fmla="*/ 10769435 w 10815273"/>
              <a:gd name="connsiteY3" fmla="*/ 126607 h 126607"/>
              <a:gd name="connsiteX4" fmla="*/ 0 w 10815273"/>
              <a:gd name="connsiteY4" fmla="*/ 126607 h 126607"/>
              <a:gd name="connsiteX0-1" fmla="*/ 0 w 10815273"/>
              <a:gd name="connsiteY0-2" fmla="*/ 126607 h 126607"/>
              <a:gd name="connsiteX1-3" fmla="*/ 45838 w 10815273"/>
              <a:gd name="connsiteY1-4" fmla="*/ 0 h 126607"/>
              <a:gd name="connsiteX2-5" fmla="*/ 10815273 w 10815273"/>
              <a:gd name="connsiteY2-6" fmla="*/ 0 h 126607"/>
              <a:gd name="connsiteX3-7" fmla="*/ 10762291 w 10815273"/>
              <a:gd name="connsiteY3-8" fmla="*/ 126607 h 126607"/>
              <a:gd name="connsiteX4-9" fmla="*/ 0 w 10815273"/>
              <a:gd name="connsiteY4-10" fmla="*/ 126607 h 12660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815273" h="126607">
                <a:moveTo>
                  <a:pt x="0" y="126607"/>
                </a:moveTo>
                <a:lnTo>
                  <a:pt x="45838" y="0"/>
                </a:lnTo>
                <a:lnTo>
                  <a:pt x="10815273" y="0"/>
                </a:lnTo>
                <a:lnTo>
                  <a:pt x="10762291" y="126607"/>
                </a:lnTo>
                <a:lnTo>
                  <a:pt x="0" y="126607"/>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812695" y="266963"/>
            <a:ext cx="10555568" cy="557346"/>
          </a:xfrm>
        </p:spPr>
        <p:txBody>
          <a:bodyPr anchor="ctr">
            <a:normAutofit/>
          </a:bodyPr>
          <a:lstStyle>
            <a:lvl1pPr>
              <a:lnSpc>
                <a:spcPct val="100000"/>
              </a:lnSpc>
              <a:defRPr kumimoji="1" lang="zh-CN" altLang="en-US" sz="3200" b="1" kern="1200" dirty="0">
                <a:solidFill>
                  <a:srgbClr val="A62038"/>
                </a:solidFill>
                <a:latin typeface="Book Antiqua" panose="02040602050305030304" charset="0"/>
                <a:ea typeface="微软雅黑" panose="020B0503020204020204" pitchFamily="34" charset="-122"/>
                <a:cs typeface="黑体" panose="02010609060101010101" charset="-122"/>
              </a:defRPr>
            </a:lvl1pPr>
          </a:lstStyle>
          <a:p>
            <a:r>
              <a:rPr lang="zh-CN" altLang="en-US" dirty="0"/>
              <a:t>单击此处编辑母版标题样式</a:t>
            </a:r>
          </a:p>
        </p:txBody>
      </p:sp>
      <p:sp>
        <p:nvSpPr>
          <p:cNvPr id="19" name="矩形 18"/>
          <p:cNvSpPr/>
          <p:nvPr/>
        </p:nvSpPr>
        <p:spPr>
          <a:xfrm>
            <a:off x="612638" y="266584"/>
            <a:ext cx="68533" cy="733681"/>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3"/>
          <p:cNvSpPr/>
          <p:nvPr userDrawn="1"/>
        </p:nvSpPr>
        <p:spPr>
          <a:xfrm rot="16200000" flipV="1">
            <a:off x="336364" y="610563"/>
            <a:ext cx="733680" cy="45718"/>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1260 h 81260"/>
              <a:gd name="connsiteX1-33" fmla="*/ 117680 w 772836"/>
              <a:gd name="connsiteY1-34" fmla="*/ 1 h 81260"/>
              <a:gd name="connsiteX2-35" fmla="*/ 740004 w 772836"/>
              <a:gd name="connsiteY2-36" fmla="*/ 0 h 81260"/>
              <a:gd name="connsiteX3-37" fmla="*/ 772836 w 772836"/>
              <a:gd name="connsiteY3-38" fmla="*/ 81259 h 81260"/>
              <a:gd name="connsiteX4-39" fmla="*/ 0 w 772836"/>
              <a:gd name="connsiteY4-40" fmla="*/ 81260 h 81260"/>
              <a:gd name="connsiteX0-41" fmla="*/ 0 w 772836"/>
              <a:gd name="connsiteY0-42" fmla="*/ 81258 h 81258"/>
              <a:gd name="connsiteX1-43" fmla="*/ 117680 w 772836"/>
              <a:gd name="connsiteY1-44" fmla="*/ -1 h 81258"/>
              <a:gd name="connsiteX2-45" fmla="*/ 732479 w 772836"/>
              <a:gd name="connsiteY2-46" fmla="*/ 8457 h 81258"/>
              <a:gd name="connsiteX3-47" fmla="*/ 772836 w 772836"/>
              <a:gd name="connsiteY3-48" fmla="*/ 81257 h 81258"/>
              <a:gd name="connsiteX4-49" fmla="*/ 0 w 772836"/>
              <a:gd name="connsiteY4-50" fmla="*/ 81258 h 812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836" h="81258">
                <a:moveTo>
                  <a:pt x="0" y="81258"/>
                </a:moveTo>
                <a:lnTo>
                  <a:pt x="117680" y="-1"/>
                </a:lnTo>
                <a:lnTo>
                  <a:pt x="732479" y="8457"/>
                </a:lnTo>
                <a:lnTo>
                  <a:pt x="772836" y="81257"/>
                </a:lnTo>
                <a:lnTo>
                  <a:pt x="0" y="81258"/>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平行四边形 13"/>
          <p:cNvSpPr/>
          <p:nvPr userDrawn="1"/>
        </p:nvSpPr>
        <p:spPr>
          <a:xfrm rot="16200000" flipV="1">
            <a:off x="425971" y="584317"/>
            <a:ext cx="621300" cy="45719"/>
          </a:xfrm>
          <a:custGeom>
            <a:avLst/>
            <a:gdLst>
              <a:gd name="connsiteX0" fmla="*/ 0 w 771798"/>
              <a:gd name="connsiteY0" fmla="*/ 81259 h 81259"/>
              <a:gd name="connsiteX1" fmla="*/ 121596 w 771798"/>
              <a:gd name="connsiteY1" fmla="*/ 0 h 81259"/>
              <a:gd name="connsiteX2" fmla="*/ 771798 w 771798"/>
              <a:gd name="connsiteY2" fmla="*/ 0 h 81259"/>
              <a:gd name="connsiteX3" fmla="*/ 650202 w 771798"/>
              <a:gd name="connsiteY3" fmla="*/ 81259 h 81259"/>
              <a:gd name="connsiteX4" fmla="*/ 0 w 771798"/>
              <a:gd name="connsiteY4" fmla="*/ 81259 h 81259"/>
              <a:gd name="connsiteX0-1" fmla="*/ 0 w 774027"/>
              <a:gd name="connsiteY0-2" fmla="*/ 81259 h 81259"/>
              <a:gd name="connsiteX1-3" fmla="*/ 121596 w 774027"/>
              <a:gd name="connsiteY1-4" fmla="*/ 0 h 81259"/>
              <a:gd name="connsiteX2-5" fmla="*/ 771798 w 774027"/>
              <a:gd name="connsiteY2-6" fmla="*/ 0 h 81259"/>
              <a:gd name="connsiteX3-7" fmla="*/ 774027 w 774027"/>
              <a:gd name="connsiteY3-8" fmla="*/ 80068 h 81259"/>
              <a:gd name="connsiteX4-9" fmla="*/ 0 w 774027"/>
              <a:gd name="connsiteY4-10" fmla="*/ 81259 h 81259"/>
              <a:gd name="connsiteX0-11" fmla="*/ 0 w 772836"/>
              <a:gd name="connsiteY0-12" fmla="*/ 81259 h 81259"/>
              <a:gd name="connsiteX1-13" fmla="*/ 121596 w 772836"/>
              <a:gd name="connsiteY1-14" fmla="*/ 0 h 81259"/>
              <a:gd name="connsiteX2-15" fmla="*/ 771798 w 772836"/>
              <a:gd name="connsiteY2-16" fmla="*/ 0 h 81259"/>
              <a:gd name="connsiteX3-17" fmla="*/ 772836 w 772836"/>
              <a:gd name="connsiteY3-18" fmla="*/ 81258 h 81259"/>
              <a:gd name="connsiteX4-19" fmla="*/ 0 w 772836"/>
              <a:gd name="connsiteY4-20" fmla="*/ 81259 h 81259"/>
              <a:gd name="connsiteX0-21" fmla="*/ 0 w 772836"/>
              <a:gd name="connsiteY0-22" fmla="*/ 81260 h 81260"/>
              <a:gd name="connsiteX1-23" fmla="*/ 121596 w 772836"/>
              <a:gd name="connsiteY1-24" fmla="*/ 1 h 81260"/>
              <a:gd name="connsiteX2-25" fmla="*/ 740004 w 772836"/>
              <a:gd name="connsiteY2-26" fmla="*/ 0 h 81260"/>
              <a:gd name="connsiteX3-27" fmla="*/ 772836 w 772836"/>
              <a:gd name="connsiteY3-28" fmla="*/ 81259 h 81260"/>
              <a:gd name="connsiteX4-29" fmla="*/ 0 w 772836"/>
              <a:gd name="connsiteY4-30" fmla="*/ 81260 h 81260"/>
              <a:gd name="connsiteX0-31" fmla="*/ 0 w 772836"/>
              <a:gd name="connsiteY0-32" fmla="*/ 85126 h 85126"/>
              <a:gd name="connsiteX1-33" fmla="*/ 166847 w 772836"/>
              <a:gd name="connsiteY1-34" fmla="*/ 0 h 85126"/>
              <a:gd name="connsiteX2-35" fmla="*/ 740004 w 772836"/>
              <a:gd name="connsiteY2-36" fmla="*/ 3866 h 85126"/>
              <a:gd name="connsiteX3-37" fmla="*/ 772836 w 772836"/>
              <a:gd name="connsiteY3-38" fmla="*/ 85125 h 85126"/>
              <a:gd name="connsiteX4-39" fmla="*/ 0 w 772836"/>
              <a:gd name="connsiteY4-40" fmla="*/ 85126 h 85126"/>
              <a:gd name="connsiteX0-41" fmla="*/ 0 w 780109"/>
              <a:gd name="connsiteY0-42" fmla="*/ 82225 h 85125"/>
              <a:gd name="connsiteX1-43" fmla="*/ 174120 w 780109"/>
              <a:gd name="connsiteY1-44" fmla="*/ 0 h 85125"/>
              <a:gd name="connsiteX2-45" fmla="*/ 747277 w 780109"/>
              <a:gd name="connsiteY2-46" fmla="*/ 3866 h 85125"/>
              <a:gd name="connsiteX3-47" fmla="*/ 780109 w 780109"/>
              <a:gd name="connsiteY3-48" fmla="*/ 85125 h 85125"/>
              <a:gd name="connsiteX4-49" fmla="*/ 0 w 780109"/>
              <a:gd name="connsiteY4-50" fmla="*/ 82225 h 85125"/>
              <a:gd name="connsiteX0-51" fmla="*/ 0 w 780109"/>
              <a:gd name="connsiteY0-52" fmla="*/ 82225 h 85125"/>
              <a:gd name="connsiteX1-53" fmla="*/ 174120 w 780109"/>
              <a:gd name="connsiteY1-54" fmla="*/ 0 h 85125"/>
              <a:gd name="connsiteX2-55" fmla="*/ 742429 w 780109"/>
              <a:gd name="connsiteY2-56" fmla="*/ 3865 h 85125"/>
              <a:gd name="connsiteX3-57" fmla="*/ 780109 w 780109"/>
              <a:gd name="connsiteY3-58" fmla="*/ 85125 h 85125"/>
              <a:gd name="connsiteX4-59" fmla="*/ 0 w 780109"/>
              <a:gd name="connsiteY4-60" fmla="*/ 82225 h 85125"/>
              <a:gd name="connsiteX0-61" fmla="*/ 0 w 780109"/>
              <a:gd name="connsiteY0-62" fmla="*/ 85126 h 88026"/>
              <a:gd name="connsiteX1-63" fmla="*/ 154727 w 780109"/>
              <a:gd name="connsiteY1-64" fmla="*/ 0 h 88026"/>
              <a:gd name="connsiteX2-65" fmla="*/ 742429 w 780109"/>
              <a:gd name="connsiteY2-66" fmla="*/ 6766 h 88026"/>
              <a:gd name="connsiteX3-67" fmla="*/ 780109 w 780109"/>
              <a:gd name="connsiteY3-68" fmla="*/ 88026 h 88026"/>
              <a:gd name="connsiteX4-69" fmla="*/ 0 w 780109"/>
              <a:gd name="connsiteY4-70" fmla="*/ 85126 h 88026"/>
              <a:gd name="connsiteX0-71" fmla="*/ 0 w 780109"/>
              <a:gd name="connsiteY0-72" fmla="*/ 85126 h 88026"/>
              <a:gd name="connsiteX1-73" fmla="*/ 154727 w 780109"/>
              <a:gd name="connsiteY1-74" fmla="*/ 0 h 88026"/>
              <a:gd name="connsiteX2-75" fmla="*/ 735156 w 780109"/>
              <a:gd name="connsiteY2-76" fmla="*/ 6765 h 88026"/>
              <a:gd name="connsiteX3-77" fmla="*/ 780109 w 780109"/>
              <a:gd name="connsiteY3-78" fmla="*/ 88026 h 88026"/>
              <a:gd name="connsiteX4-79" fmla="*/ 0 w 780109"/>
              <a:gd name="connsiteY4-80" fmla="*/ 85126 h 88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80109" h="88026">
                <a:moveTo>
                  <a:pt x="0" y="85126"/>
                </a:moveTo>
                <a:lnTo>
                  <a:pt x="154727" y="0"/>
                </a:lnTo>
                <a:lnTo>
                  <a:pt x="735156" y="6765"/>
                </a:lnTo>
                <a:lnTo>
                  <a:pt x="780109" y="88026"/>
                </a:lnTo>
                <a:lnTo>
                  <a:pt x="0" y="85126"/>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16"/>
          <p:cNvSpPr>
            <a:spLocks noGrp="1"/>
          </p:cNvSpPr>
          <p:nvPr userDrawn="1">
            <p:ph type="body" sz="quarter" idx="14" hasCustomPrompt="1"/>
          </p:nvPr>
        </p:nvSpPr>
        <p:spPr>
          <a:xfrm>
            <a:off x="757873" y="1198241"/>
            <a:ext cx="10716011" cy="4871986"/>
          </a:xfrm>
          <a:prstGeom prst="rect">
            <a:avLst/>
          </a:prstGeom>
        </p:spPr>
        <p:txBody>
          <a:bodyPr/>
          <a:lstStyle>
            <a:lvl1pPr marL="228600" indent="-228600">
              <a:lnSpc>
                <a:spcPct val="130000"/>
              </a:lnSpc>
              <a:buFontTx/>
              <a:buBlip>
                <a:blip r:embed="rId2"/>
              </a:buBlip>
              <a:defRPr lang="zh-CN" altLang="en-US" sz="2400" b="1" kern="1200" spc="300" dirty="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400" kern="1200" spc="300" dirty="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2000" kern="1200" spc="300" dirty="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lang="zh-CN" altLang="en-US" sz="1800" kern="1200" spc="300" dirty="0">
                <a:solidFill>
                  <a:schemeClr val="accent2">
                    <a:lumMod val="50000"/>
                  </a:schemeClr>
                </a:solidFill>
                <a:latin typeface="+mn-lt"/>
                <a:ea typeface="+mn-ea"/>
                <a:cs typeface="+mn-cs"/>
              </a:defRPr>
            </a:lvl5pPr>
          </a:lstStyle>
          <a:p>
            <a:pPr marL="363855" lvl="0" indent="-363855" algn="l" defTabSz="914400" rtl="0" eaLnBrk="1" latinLnBrk="0" hangingPunct="1">
              <a:lnSpc>
                <a:spcPct val="130000"/>
              </a:lnSpc>
              <a:spcBef>
                <a:spcPts val="1000"/>
              </a:spcBef>
              <a:buFontTx/>
              <a:buBlip>
                <a:blip r:embed="rId2"/>
              </a:buBli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矩形 14"/>
          <p:cNvSpPr/>
          <p:nvPr userDrawn="1"/>
        </p:nvSpPr>
        <p:spPr>
          <a:xfrm>
            <a:off x="709830" y="940303"/>
            <a:ext cx="10784464" cy="59962"/>
          </a:xfrm>
          <a:custGeom>
            <a:avLst/>
            <a:gdLst>
              <a:gd name="connsiteX0" fmla="*/ 0 w 10763287"/>
              <a:gd name="connsiteY0" fmla="*/ 0 h 56787"/>
              <a:gd name="connsiteX1" fmla="*/ 10763287 w 10763287"/>
              <a:gd name="connsiteY1" fmla="*/ 0 h 56787"/>
              <a:gd name="connsiteX2" fmla="*/ 10763287 w 10763287"/>
              <a:gd name="connsiteY2" fmla="*/ 56787 h 56787"/>
              <a:gd name="connsiteX3" fmla="*/ 0 w 10763287"/>
              <a:gd name="connsiteY3" fmla="*/ 56787 h 56787"/>
              <a:gd name="connsiteX4" fmla="*/ 0 w 10763287"/>
              <a:gd name="connsiteY4" fmla="*/ 0 h 56787"/>
              <a:gd name="connsiteX0-1" fmla="*/ 22225 w 10785512"/>
              <a:gd name="connsiteY0-2" fmla="*/ 0 h 56787"/>
              <a:gd name="connsiteX1-3" fmla="*/ 10785512 w 10785512"/>
              <a:gd name="connsiteY1-4" fmla="*/ 0 h 56787"/>
              <a:gd name="connsiteX2-5" fmla="*/ 10785512 w 10785512"/>
              <a:gd name="connsiteY2-6" fmla="*/ 56787 h 56787"/>
              <a:gd name="connsiteX3-7" fmla="*/ 0 w 10785512"/>
              <a:gd name="connsiteY3-8" fmla="*/ 53612 h 56787"/>
              <a:gd name="connsiteX4-9" fmla="*/ 22225 w 10785512"/>
              <a:gd name="connsiteY4-10" fmla="*/ 0 h 56787"/>
              <a:gd name="connsiteX0-11" fmla="*/ 22225 w 10785512"/>
              <a:gd name="connsiteY0-12" fmla="*/ 0 h 56787"/>
              <a:gd name="connsiteX1-13" fmla="*/ 10785512 w 10785512"/>
              <a:gd name="connsiteY1-14" fmla="*/ 0 h 56787"/>
              <a:gd name="connsiteX2-15" fmla="*/ 10785512 w 10785512"/>
              <a:gd name="connsiteY2-16" fmla="*/ 56787 h 56787"/>
              <a:gd name="connsiteX3-17" fmla="*/ 0 w 10785512"/>
              <a:gd name="connsiteY3-18" fmla="*/ 53612 h 56787"/>
              <a:gd name="connsiteX4-19" fmla="*/ 22225 w 10785512"/>
              <a:gd name="connsiteY4-20" fmla="*/ 0 h 56787"/>
              <a:gd name="connsiteX0-21" fmla="*/ 22225 w 10785512"/>
              <a:gd name="connsiteY0-22" fmla="*/ 0 h 59962"/>
              <a:gd name="connsiteX1-23" fmla="*/ 10785512 w 10785512"/>
              <a:gd name="connsiteY1-24" fmla="*/ 0 h 59962"/>
              <a:gd name="connsiteX2-25" fmla="*/ 10785512 w 10785512"/>
              <a:gd name="connsiteY2-26" fmla="*/ 56787 h 59962"/>
              <a:gd name="connsiteX3-27" fmla="*/ 0 w 10785512"/>
              <a:gd name="connsiteY3-28" fmla="*/ 59962 h 59962"/>
              <a:gd name="connsiteX4-29" fmla="*/ 22225 w 10785512"/>
              <a:gd name="connsiteY4-30" fmla="*/ 0 h 599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5512" h="59962">
                <a:moveTo>
                  <a:pt x="22225" y="0"/>
                </a:moveTo>
                <a:lnTo>
                  <a:pt x="10785512" y="0"/>
                </a:lnTo>
                <a:lnTo>
                  <a:pt x="10785512" y="56787"/>
                </a:lnTo>
                <a:lnTo>
                  <a:pt x="0" y="59962"/>
                </a:lnTo>
                <a:lnTo>
                  <a:pt x="22225" y="0"/>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p:cNvPicPr>
            <a:picLocks noChangeAspect="1"/>
          </p:cNvPicPr>
          <p:nvPr userDrawn="1"/>
        </p:nvPicPr>
        <p:blipFill rotWithShape="1">
          <a:blip r:embed="rId3" cstate="screen">
            <a:biLevel thresh="75000"/>
            <a:extLst>
              <a:ext uri="{BEBA8EAE-BF5A-486C-A8C5-ECC9F3942E4B}">
                <a14:imgProps xmlns:a14="http://schemas.microsoft.com/office/drawing/2010/main">
                  <a14:imgLayer r:embed="rId4">
                    <a14:imgEffect>
                      <a14:brightnessContrast bright="20000" contrast="20000"/>
                    </a14:imgEffect>
                    <a14:imgEffect>
                      <a14:saturation sat="0"/>
                    </a14:imgEffect>
                  </a14:imgLayer>
                </a14:imgProps>
              </a:ext>
            </a:extLst>
          </a:blip>
          <a:srcRect t="-39299"/>
          <a:stretch>
            <a:fillRect/>
          </a:stretch>
        </p:blipFill>
        <p:spPr>
          <a:xfrm>
            <a:off x="8923033" y="261779"/>
            <a:ext cx="2626310" cy="455772"/>
          </a:xfrm>
          <a:prstGeom prst="rect">
            <a:avLst/>
          </a:prstGeom>
        </p:spPr>
      </p:pic>
      <p:sp>
        <p:nvSpPr>
          <p:cNvPr id="24" name="矩形: 剪去单角 2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26" name="平行四边形 25"/>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userDrawn="1"/>
        </p:nvPicPr>
        <p:blipFill rotWithShape="1">
          <a:blip r:embed="rId5">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cstate="screen">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3" cstate="screen">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100000" contrast="20000"/>
                      </a14:imgEffect>
                      <a14:imgEffect>
                        <a14:saturation sat="0"/>
                      </a14:imgEffect>
                    </a14:imgLayer>
                  </a14:imgProps>
                </a:ext>
              </a:extLst>
            </a:blip>
            <a:srcRect t="-39299"/>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cstate="screen">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effectLst>
                  <a:outerShdw blurRad="38100" dist="38100" dir="2700000" algn="tl">
                    <a:srgbClr val="000000">
                      <a:alpha val="43137"/>
                    </a:srgbClr>
                  </a:outerShdw>
                </a:effectLst>
              </a:rPr>
              <a:t>SJTU</a:t>
            </a:r>
            <a:endParaRPr lang="zh-CN" altLang="en-US" sz="1100" b="0" i="1" spc="600" dirty="0">
              <a:solidFill>
                <a:schemeClr val="bg1"/>
              </a:solidFill>
              <a:effectLst>
                <a:outerShdw blurRad="38100" dist="38100" dir="2700000" algn="tl">
                  <a:srgbClr val="000000">
                    <a:alpha val="43137"/>
                  </a:srgbClr>
                </a:outerShdw>
              </a:effectLs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screen">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Lst>
          </a:blip>
          <a:srcRect/>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screen">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screen">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封面-05">
    <p:bg>
      <p:bgPr>
        <a:solidFill>
          <a:schemeClr val="bg1">
            <a:lumMod val="85000"/>
          </a:schemeClr>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2" cstate="screen">
            <a:extLst>
              <a:ext uri="{BEBA8EAE-BF5A-486C-A8C5-ECC9F3942E4B}">
                <a14:imgProps xmlns:a14="http://schemas.microsoft.com/office/drawing/2010/main">
                  <a14:imgLayer r:embed="rId3">
                    <a14:imgEffect>
                      <a14:brightnessContrast bright="100000"/>
                    </a14:imgEffect>
                  </a14:imgLayer>
                </a14:imgProps>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4" cstate="screen">
              <a:lum bright="70000" contrast="-70000"/>
              <a:extLst>
                <a:ext uri="{BEBA8EAE-BF5A-486C-A8C5-ECC9F3942E4B}">
                  <a14:imgProps xmlns:a14="http://schemas.microsoft.com/office/drawing/2010/main">
                    <a14:imgLayer r:embed="rId5">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26" name="图片 25"/>
            <p:cNvPicPr>
              <a:picLocks noChangeAspect="1"/>
            </p:cNvPicPr>
            <p:nvPr/>
          </p:nvPicPr>
          <p:blipFill>
            <a:blip r:embed="rId6">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45697" y="-29720"/>
            <a:ext cx="3686175" cy="6890895"/>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 name="connsiteX0-33" fmla="*/ 14066 w 3266038"/>
              <a:gd name="connsiteY0-34" fmla="*/ 0 h 6877012"/>
              <a:gd name="connsiteX1-35" fmla="*/ 2817370 w 3266038"/>
              <a:gd name="connsiteY1-36" fmla="*/ 12674 h 6877012"/>
              <a:gd name="connsiteX2-37" fmla="*/ 2860879 w 3266038"/>
              <a:gd name="connsiteY2-38" fmla="*/ 119746 h 6877012"/>
              <a:gd name="connsiteX3-39" fmla="*/ 3266038 w 3266038"/>
              <a:gd name="connsiteY3-40" fmla="*/ 2347313 h 6877012"/>
              <a:gd name="connsiteX4-41" fmla="*/ 1531474 w 3266038"/>
              <a:gd name="connsiteY4-42" fmla="*/ 6703392 h 6877012"/>
              <a:gd name="connsiteX5-43" fmla="*/ 1367103 w 3266038"/>
              <a:gd name="connsiteY5-44" fmla="*/ 6870674 h 6877012"/>
              <a:gd name="connsiteX6-45" fmla="*/ 0 w 3266038"/>
              <a:gd name="connsiteY6-46" fmla="*/ 6877012 h 6877012"/>
              <a:gd name="connsiteX7-47" fmla="*/ 14066 w 3266038"/>
              <a:gd name="connsiteY7-48" fmla="*/ 0 h 6877012"/>
              <a:gd name="connsiteX0-49" fmla="*/ 14066 w 3266038"/>
              <a:gd name="connsiteY0-50" fmla="*/ 0 h 6877012"/>
              <a:gd name="connsiteX1-51" fmla="*/ 2817370 w 3266038"/>
              <a:gd name="connsiteY1-52" fmla="*/ 12674 h 6877012"/>
              <a:gd name="connsiteX2-53" fmla="*/ 2860879 w 3266038"/>
              <a:gd name="connsiteY2-54" fmla="*/ 119746 h 6877012"/>
              <a:gd name="connsiteX3-55" fmla="*/ 3266038 w 3266038"/>
              <a:gd name="connsiteY3-56" fmla="*/ 2347313 h 6877012"/>
              <a:gd name="connsiteX4-57" fmla="*/ 1531474 w 3266038"/>
              <a:gd name="connsiteY4-58" fmla="*/ 6703392 h 6877012"/>
              <a:gd name="connsiteX5-59" fmla="*/ 1367103 w 3266038"/>
              <a:gd name="connsiteY5-60" fmla="*/ 6877011 h 6877012"/>
              <a:gd name="connsiteX6-61" fmla="*/ 0 w 3266038"/>
              <a:gd name="connsiteY6-62" fmla="*/ 6877012 h 6877012"/>
              <a:gd name="connsiteX7-63" fmla="*/ 14066 w 3266038"/>
              <a:gd name="connsiteY7-64" fmla="*/ 0 h 687701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66038" h="6877012">
                <a:moveTo>
                  <a:pt x="14066" y="0"/>
                </a:moveTo>
                <a:lnTo>
                  <a:pt x="2817370" y="12674"/>
                </a:lnTo>
                <a:lnTo>
                  <a:pt x="2860879" y="119746"/>
                </a:lnTo>
                <a:cubicBezTo>
                  <a:pt x="3122991" y="814337"/>
                  <a:pt x="3266038" y="1564616"/>
                  <a:pt x="3266038" y="2347313"/>
                </a:cubicBezTo>
                <a:cubicBezTo>
                  <a:pt x="3266038" y="4024521"/>
                  <a:pt x="2609189" y="5552872"/>
                  <a:pt x="1531474" y="6703392"/>
                </a:cubicBezTo>
                <a:lnTo>
                  <a:pt x="1367103" y="6877011"/>
                </a:lnTo>
                <a:lnTo>
                  <a:pt x="0" y="6877012"/>
                </a:lnTo>
                <a:cubicBezTo>
                  <a:pt x="4689" y="4584675"/>
                  <a:pt x="9377" y="2292337"/>
                  <a:pt x="14066" y="0"/>
                </a:cubicBez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11" name="图片 10"/>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screen">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t>‹#›</a:t>
            </a:fld>
            <a:endParaRPr lang="zh-CN" altLang="en-US"/>
          </a:p>
        </p:txBody>
      </p:sp>
      <p:pic>
        <p:nvPicPr>
          <p:cNvPr id="8" name="图片 7"/>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常规样式（1）">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7" name="文本占位符 16"/>
          <p:cNvSpPr>
            <a:spLocks noGrp="1"/>
          </p:cNvSpPr>
          <p:nvPr>
            <p:ph type="body" sz="quarter" idx="14" hasCustomPrompt="1"/>
          </p:nvPr>
        </p:nvSpPr>
        <p:spPr>
          <a:xfrm>
            <a:off x="537676" y="1190090"/>
            <a:ext cx="11174254" cy="4765791"/>
          </a:xfrm>
          <a:prstGeom prst="rect">
            <a:avLst/>
          </a:prstGeom>
        </p:spPr>
        <p:txBody>
          <a:bodyPr/>
          <a:lstStyle>
            <a:lvl1pPr marL="342900" indent="-342900">
              <a:lnSpc>
                <a:spcPct val="130000"/>
              </a:lnSpc>
              <a:buClr>
                <a:schemeClr val="accent1">
                  <a:lumMod val="75000"/>
                </a:schemeClr>
              </a:buClr>
              <a:buFont typeface="Wingdings" panose="05000000000000000000" pitchFamily="2" charset="2"/>
              <a:buChar char="p"/>
              <a:defRPr sz="2400" b="1" spc="300">
                <a:solidFill>
                  <a:schemeClr val="accent2">
                    <a:lumMod val="50000"/>
                  </a:schemeClr>
                </a:solidFill>
              </a:defRPr>
            </a:lvl1pPr>
            <a:lvl2pPr marL="685800" indent="-228600">
              <a:lnSpc>
                <a:spcPct val="130000"/>
              </a:lnSpc>
              <a:buClr>
                <a:schemeClr val="accent1">
                  <a:lumMod val="60000"/>
                  <a:lumOff val="40000"/>
                </a:schemeClr>
              </a:buClr>
              <a:buFont typeface="Arial" panose="020B0604020202020204" pitchFamily="34" charset="0"/>
              <a:buChar char="•"/>
              <a:defRPr sz="2400" spc="300">
                <a:solidFill>
                  <a:schemeClr val="accent2">
                    <a:lumMod val="50000"/>
                  </a:schemeClr>
                </a:solidFill>
              </a:defRPr>
            </a:lvl2pPr>
            <a:lvl3pPr marL="1143000" indent="-228600">
              <a:lnSpc>
                <a:spcPct val="130000"/>
              </a:lnSpc>
              <a:buClr>
                <a:schemeClr val="accent1">
                  <a:lumMod val="60000"/>
                  <a:lumOff val="40000"/>
                </a:schemeClr>
              </a:buClr>
              <a:buFont typeface="Arial" panose="020B0604020202020204" pitchFamily="34" charset="0"/>
              <a:buChar char="•"/>
              <a:defRPr sz="2000" spc="300">
                <a:solidFill>
                  <a:schemeClr val="accent2">
                    <a:lumMod val="50000"/>
                  </a:schemeClr>
                </a:solidFill>
              </a:defRPr>
            </a:lvl3pPr>
            <a:lvl4pPr marL="16002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4pPr>
            <a:lvl5pPr marL="2057400" indent="-228600">
              <a:lnSpc>
                <a:spcPct val="130000"/>
              </a:lnSpc>
              <a:buClr>
                <a:schemeClr val="accent1">
                  <a:lumMod val="60000"/>
                  <a:lumOff val="40000"/>
                </a:schemeClr>
              </a:buClr>
              <a:buFont typeface="Arial" panose="020B0604020202020204" pitchFamily="34" charset="0"/>
              <a:buChar char="•"/>
              <a:defRPr sz="1800" spc="300">
                <a:solidFill>
                  <a:schemeClr val="accent2">
                    <a:lumMod val="50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常规样式（2）">
    <p:spTree>
      <p:nvGrpSpPr>
        <p:cNvPr id="1" name=""/>
        <p:cNvGrpSpPr/>
        <p:nvPr/>
      </p:nvGrpSpPr>
      <p:grpSpPr>
        <a:xfrm>
          <a:off x="0" y="0"/>
          <a:ext cx="0" cy="0"/>
          <a:chOff x="0" y="0"/>
          <a:chExt cx="0" cy="0"/>
        </a:xfrm>
      </p:grpSpPr>
      <p:sp>
        <p:nvSpPr>
          <p:cNvPr id="18" name="平行四边形 17"/>
          <p:cNvSpPr/>
          <p:nvPr userDrawn="1"/>
        </p:nvSpPr>
        <p:spPr>
          <a:xfrm>
            <a:off x="0" y="1"/>
            <a:ext cx="12191483" cy="830940"/>
          </a:xfrm>
          <a:prstGeom prst="parallelogram">
            <a:avLst>
              <a:gd name="adj"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占位符 31"/>
          <p:cNvSpPr>
            <a:spLocks noGrp="1"/>
          </p:cNvSpPr>
          <p:nvPr>
            <p:ph type="body" sz="quarter" idx="11"/>
          </p:nvPr>
        </p:nvSpPr>
        <p:spPr>
          <a:xfrm>
            <a:off x="563076" y="125299"/>
            <a:ext cx="9774619"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3" name="等腰三角形 12"/>
          <p:cNvSpPr/>
          <p:nvPr userDrawn="1"/>
        </p:nvSpPr>
        <p:spPr>
          <a:xfrm rot="5400000">
            <a:off x="159636" y="354693"/>
            <a:ext cx="429986" cy="139700"/>
          </a:xfrm>
          <a:prstGeom prst="triangle">
            <a:avLst/>
          </a:prstGeom>
          <a:solidFill>
            <a:srgbClr val="CC9B8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rotWithShape="1">
          <a:blip r:embed="rId2" cstate="screen">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Lst>
          </a:blip>
          <a:srcRect t="-39299"/>
          <a:stretch>
            <a:fillRect/>
          </a:stretch>
        </p:blipFill>
        <p:spPr>
          <a:xfrm>
            <a:off x="9299011" y="144759"/>
            <a:ext cx="2626310" cy="455772"/>
          </a:xfrm>
          <a:prstGeom prst="rect">
            <a:avLst/>
          </a:prstGeom>
        </p:spPr>
      </p:pic>
      <p:sp>
        <p:nvSpPr>
          <p:cNvPr id="9" name="灯片编号占位符 5"/>
          <p:cNvSpPr>
            <a:spLocks noGrp="1"/>
          </p:cNvSpPr>
          <p:nvPr>
            <p:ph type="sldNum" sz="quarter" idx="4"/>
          </p:nvPr>
        </p:nvSpPr>
        <p:spPr>
          <a:xfrm>
            <a:off x="11078570" y="6423126"/>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0" name="矩形: 剪去单角 9"/>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平行四边形 10"/>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rotWithShape="1">
          <a:blip r:embed="rId4">
            <a:extLst>
              <a:ext uri="{28A0092B-C50C-407E-A947-70E740481C1C}">
                <a14:useLocalDpi xmlns:a14="http://schemas.microsoft.com/office/drawing/2010/main" val="0"/>
              </a:ext>
            </a:extLst>
          </a:blip>
          <a:srcRect t="13803" b="31510"/>
          <a:stretch>
            <a:fillRect/>
          </a:stretch>
        </p:blipFill>
        <p:spPr>
          <a:xfrm>
            <a:off x="996570" y="6720427"/>
            <a:ext cx="677129" cy="128273"/>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9" name="图片 8"/>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slideLayout" Target="../slideLayouts/slideLayout4.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search/cs?searchtype=author&amp;query=Chen,+K" TargetMode="External"/><Relationship Id="rId2" Type="http://schemas.openxmlformats.org/officeDocument/2006/relationships/hyperlink" Target="https://arxiv.org/search/cs?searchtype=author&amp;query=Mikolov,+T" TargetMode="External"/><Relationship Id="rId1" Type="http://schemas.openxmlformats.org/officeDocument/2006/relationships/slideLayout" Target="../slideLayouts/slideLayout7.xml"/><Relationship Id="rId5" Type="http://schemas.openxmlformats.org/officeDocument/2006/relationships/hyperlink" Target="https://arxiv.org/search/cs?searchtype=author&amp;query=Dean,+J" TargetMode="External"/><Relationship Id="rId4" Type="http://schemas.openxmlformats.org/officeDocument/2006/relationships/hyperlink" Target="https://arxiv.org/search/cs?searchtype=author&amp;query=Corrado,+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3" Type="http://schemas.openxmlformats.org/officeDocument/2006/relationships/tags" Target="../tags/tag13.xml"/><Relationship Id="rId7" Type="http://schemas.openxmlformats.org/officeDocument/2006/relationships/slideLayout" Target="../slideLayouts/slideLayout8.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F3BA45-6E54-4C35-951C-A908220A0CAE}"/>
              </a:ext>
            </a:extLst>
          </p:cNvPr>
          <p:cNvSpPr>
            <a:spLocks noGrp="1"/>
          </p:cNvSpPr>
          <p:nvPr>
            <p:ph type="title"/>
          </p:nvPr>
        </p:nvSpPr>
        <p:spPr/>
        <p:txBody>
          <a:bodyPr/>
          <a:lstStyle/>
          <a:p>
            <a:r>
              <a:rPr lang="en-US" altLang="zh-CN" dirty="0"/>
              <a:t>NLP</a:t>
            </a:r>
            <a:r>
              <a:rPr lang="zh-CN" altLang="en-US" dirty="0"/>
              <a:t>的发展</a:t>
            </a:r>
          </a:p>
        </p:txBody>
      </p:sp>
      <p:sp>
        <p:nvSpPr>
          <p:cNvPr id="3" name="文本占位符 2">
            <a:extLst>
              <a:ext uri="{FF2B5EF4-FFF2-40B4-BE49-F238E27FC236}">
                <a16:creationId xmlns:a16="http://schemas.microsoft.com/office/drawing/2014/main" id="{50FBEADC-01E3-4B88-B633-2956E5E57CFD}"/>
              </a:ext>
            </a:extLst>
          </p:cNvPr>
          <p:cNvSpPr>
            <a:spLocks noGrp="1"/>
          </p:cNvSpPr>
          <p:nvPr>
            <p:ph type="body" sz="quarter" idx="11"/>
          </p:nvPr>
        </p:nvSpPr>
        <p:spPr/>
        <p:txBody>
          <a:bodyPr/>
          <a:lstStyle/>
          <a:p>
            <a:r>
              <a:rPr lang="zh-CN" altLang="en-US" sz="2800" dirty="0">
                <a:latin typeface="微软雅黑" panose="020B0503020204020204" pitchFamily="34" charset="-122"/>
                <a:ea typeface="微软雅黑" panose="020B0503020204020204" pitchFamily="34" charset="-122"/>
              </a:rPr>
              <a:t>组员：楼灏，黄俊垚，张天泽</a:t>
            </a:r>
          </a:p>
        </p:txBody>
      </p:sp>
    </p:spTree>
    <p:extLst>
      <p:ext uri="{BB962C8B-B14F-4D97-AF65-F5344CB8AC3E}">
        <p14:creationId xmlns:p14="http://schemas.microsoft.com/office/powerpoint/2010/main" val="678742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解释</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10</a:t>
            </a:fld>
            <a:endParaRPr lang="zh-CN" altLang="en-US"/>
          </a:p>
        </p:txBody>
      </p:sp>
      <p:sp>
        <p:nvSpPr>
          <p:cNvPr id="34" name="Object 4014"/>
          <p:cNvSpPr txBox="1"/>
          <p:nvPr/>
        </p:nvSpPr>
        <p:spPr>
          <a:xfrm>
            <a:off x="6383865" y="2702919"/>
            <a:ext cx="4211370"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a:t>
            </a:r>
          </a:p>
        </p:txBody>
      </p:sp>
      <p:pic>
        <p:nvPicPr>
          <p:cNvPr id="9" name="图片 8">
            <a:extLst>
              <a:ext uri="{FF2B5EF4-FFF2-40B4-BE49-F238E27FC236}">
                <a16:creationId xmlns:a16="http://schemas.microsoft.com/office/drawing/2014/main" id="{974EE63E-C069-4257-951B-F415834F7973}"/>
              </a:ext>
            </a:extLst>
          </p:cNvPr>
          <p:cNvPicPr>
            <a:picLocks noChangeAspect="1"/>
          </p:cNvPicPr>
          <p:nvPr/>
        </p:nvPicPr>
        <p:blipFill>
          <a:blip r:embed="rId3"/>
          <a:stretch>
            <a:fillRect/>
          </a:stretch>
        </p:blipFill>
        <p:spPr>
          <a:xfrm>
            <a:off x="406404" y="913359"/>
            <a:ext cx="10901242" cy="4302301"/>
          </a:xfrm>
          <a:prstGeom prst="rect">
            <a:avLst/>
          </a:prstGeom>
        </p:spPr>
      </p:pic>
      <p:sp>
        <p:nvSpPr>
          <p:cNvPr id="15" name="文本框 14">
            <a:extLst>
              <a:ext uri="{FF2B5EF4-FFF2-40B4-BE49-F238E27FC236}">
                <a16:creationId xmlns:a16="http://schemas.microsoft.com/office/drawing/2014/main" id="{13CB4BC6-4A60-4DBF-A81B-88E10A433E98}"/>
              </a:ext>
            </a:extLst>
          </p:cNvPr>
          <p:cNvSpPr txBox="1"/>
          <p:nvPr/>
        </p:nvSpPr>
        <p:spPr>
          <a:xfrm>
            <a:off x="2134608" y="5220566"/>
            <a:ext cx="6098018" cy="584775"/>
          </a:xfrm>
          <a:prstGeom prst="rect">
            <a:avLst/>
          </a:prstGeom>
          <a:noFill/>
        </p:spPr>
        <p:txBody>
          <a:bodyPr wrap="square">
            <a:spAutoFit/>
          </a:bodyPr>
          <a:lstStyle/>
          <a:p>
            <a:r>
              <a:rPr lang="en-US" altLang="zh-CN" sz="3200" b="0" i="0" dirty="0">
                <a:solidFill>
                  <a:srgbClr val="000000"/>
                </a:solidFill>
                <a:effectLst/>
                <a:latin typeface="+mj-lt"/>
              </a:rPr>
              <a:t>P(</a:t>
            </a:r>
            <a:r>
              <a:rPr lang="en-US" altLang="zh-CN" sz="3200" b="0" i="0" dirty="0" err="1">
                <a:solidFill>
                  <a:srgbClr val="000000"/>
                </a:solidFill>
                <a:effectLst/>
                <a:latin typeface="+mj-lt"/>
              </a:rPr>
              <a:t>yi|x</a:t>
            </a:r>
            <a:r>
              <a:rPr lang="en-US" altLang="zh-CN" sz="3200" b="0" i="0" dirty="0">
                <a:solidFill>
                  <a:srgbClr val="000000"/>
                </a:solidFill>
                <a:effectLst/>
                <a:latin typeface="+mj-lt"/>
              </a:rPr>
              <a:t>)=P(</a:t>
            </a:r>
            <a:r>
              <a:rPr lang="en-US" altLang="zh-CN" sz="3200" b="0" i="0" dirty="0" err="1">
                <a:solidFill>
                  <a:srgbClr val="000000"/>
                </a:solidFill>
                <a:effectLst/>
                <a:latin typeface="+mj-lt"/>
              </a:rPr>
              <a:t>x|yi</a:t>
            </a:r>
            <a:r>
              <a:rPr lang="en-US" altLang="zh-CN" sz="3200" b="0" i="0" dirty="0">
                <a:solidFill>
                  <a:srgbClr val="000000"/>
                </a:solidFill>
                <a:effectLst/>
                <a:latin typeface="+mj-lt"/>
              </a:rPr>
              <a:t>)P(</a:t>
            </a:r>
            <a:r>
              <a:rPr lang="en-US" altLang="zh-CN" sz="3200" b="0" i="0" dirty="0" err="1">
                <a:solidFill>
                  <a:srgbClr val="000000"/>
                </a:solidFill>
                <a:effectLst/>
                <a:latin typeface="+mj-lt"/>
              </a:rPr>
              <a:t>yi</a:t>
            </a:r>
            <a:r>
              <a:rPr lang="en-US" altLang="zh-CN" sz="3200" b="0" i="0" dirty="0">
                <a:solidFill>
                  <a:srgbClr val="000000"/>
                </a:solidFill>
                <a:effectLst/>
                <a:latin typeface="+mj-lt"/>
              </a:rPr>
              <a:t>)/P(x)</a:t>
            </a:r>
            <a:endParaRPr lang="zh-CN" altLang="en-US" sz="3200" dirty="0">
              <a:latin typeface="+mj-lt"/>
            </a:endParaRPr>
          </a:p>
        </p:txBody>
      </p:sp>
      <p:sp>
        <p:nvSpPr>
          <p:cNvPr id="12" name="矩形 11">
            <a:extLst>
              <a:ext uri="{FF2B5EF4-FFF2-40B4-BE49-F238E27FC236}">
                <a16:creationId xmlns:a16="http://schemas.microsoft.com/office/drawing/2014/main" id="{0A181159-8BD1-4D7B-8667-1D543F5705F3}"/>
              </a:ext>
            </a:extLst>
          </p:cNvPr>
          <p:cNvSpPr/>
          <p:nvPr/>
        </p:nvSpPr>
        <p:spPr>
          <a:xfrm>
            <a:off x="4820717" y="3050438"/>
            <a:ext cx="3411909" cy="2779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解释</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11</a:t>
            </a:fld>
            <a:endParaRPr lang="zh-CN" altLang="en-US"/>
          </a:p>
        </p:txBody>
      </p:sp>
      <p:sp>
        <p:nvSpPr>
          <p:cNvPr id="34" name="Object 4014"/>
          <p:cNvSpPr txBox="1"/>
          <p:nvPr/>
        </p:nvSpPr>
        <p:spPr>
          <a:xfrm>
            <a:off x="6383865" y="2702919"/>
            <a:ext cx="4211370"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a:t>
            </a:r>
          </a:p>
        </p:txBody>
      </p:sp>
      <p:pic>
        <p:nvPicPr>
          <p:cNvPr id="7" name="图片 6">
            <a:extLst>
              <a:ext uri="{FF2B5EF4-FFF2-40B4-BE49-F238E27FC236}">
                <a16:creationId xmlns:a16="http://schemas.microsoft.com/office/drawing/2014/main" id="{F4B5FA67-7788-4E8A-9BC1-4790B40F2477}"/>
              </a:ext>
            </a:extLst>
          </p:cNvPr>
          <p:cNvPicPr>
            <a:picLocks noChangeAspect="1"/>
          </p:cNvPicPr>
          <p:nvPr/>
        </p:nvPicPr>
        <p:blipFill>
          <a:blip r:embed="rId3"/>
          <a:stretch>
            <a:fillRect/>
          </a:stretch>
        </p:blipFill>
        <p:spPr>
          <a:xfrm>
            <a:off x="818486" y="1475361"/>
            <a:ext cx="10421804" cy="3677163"/>
          </a:xfrm>
          <a:prstGeom prst="rect">
            <a:avLst/>
          </a:prstGeom>
        </p:spPr>
      </p:pic>
    </p:spTree>
    <p:extLst>
      <p:ext uri="{BB962C8B-B14F-4D97-AF65-F5344CB8AC3E}">
        <p14:creationId xmlns:p14="http://schemas.microsoft.com/office/powerpoint/2010/main" val="3400332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工作流程</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12</a:t>
            </a:fld>
            <a:endParaRPr lang="zh-CN" altLang="en-US"/>
          </a:p>
        </p:txBody>
      </p:sp>
      <p:sp>
        <p:nvSpPr>
          <p:cNvPr id="34" name="Object 4014"/>
          <p:cNvSpPr txBox="1"/>
          <p:nvPr/>
        </p:nvSpPr>
        <p:spPr>
          <a:xfrm>
            <a:off x="6383865" y="2702919"/>
            <a:ext cx="4211370" cy="2381725"/>
          </a:xfrm>
          <a:prstGeom prst="rect">
            <a:avLst/>
          </a:prstGeom>
        </p:spPr>
        <p:txBody>
          <a:bodyPr vert="horz" rtlCol="0" anchor="t" anchorCtr="0">
            <a:noAutofit/>
          </a:bodyPr>
          <a:lstStyle/>
          <a:p>
            <a:pPr algn="just">
              <a:lnSpc>
                <a:spcPct val="130000"/>
              </a:lnSpc>
              <a:spcBef>
                <a:spcPts val="600"/>
              </a:spcBef>
            </a:pPr>
            <a:r>
              <a:rPr lang="zh-CN" altLang="en-US" dirty="0">
                <a:solidFill>
                  <a:schemeClr val="bg1">
                    <a:lumMod val="50000"/>
                  </a:schemeClr>
                </a:solidFill>
                <a:latin typeface="+mj-ea"/>
              </a:rPr>
              <a:t>。</a:t>
            </a:r>
          </a:p>
        </p:txBody>
      </p:sp>
      <p:pic>
        <p:nvPicPr>
          <p:cNvPr id="4" name="图片 3">
            <a:extLst>
              <a:ext uri="{FF2B5EF4-FFF2-40B4-BE49-F238E27FC236}">
                <a16:creationId xmlns:a16="http://schemas.microsoft.com/office/drawing/2014/main" id="{0ED4F6E6-FC7F-41C0-8F66-2CFEB71F2491}"/>
              </a:ext>
            </a:extLst>
          </p:cNvPr>
          <p:cNvPicPr>
            <a:picLocks noChangeAspect="1"/>
          </p:cNvPicPr>
          <p:nvPr/>
        </p:nvPicPr>
        <p:blipFill>
          <a:blip r:embed="rId3"/>
          <a:stretch>
            <a:fillRect/>
          </a:stretch>
        </p:blipFill>
        <p:spPr>
          <a:xfrm>
            <a:off x="371813" y="1314071"/>
            <a:ext cx="4860251" cy="4710375"/>
          </a:xfrm>
          <a:prstGeom prst="rect">
            <a:avLst/>
          </a:prstGeom>
        </p:spPr>
      </p:pic>
      <p:pic>
        <p:nvPicPr>
          <p:cNvPr id="8" name="图片 7">
            <a:extLst>
              <a:ext uri="{FF2B5EF4-FFF2-40B4-BE49-F238E27FC236}">
                <a16:creationId xmlns:a16="http://schemas.microsoft.com/office/drawing/2014/main" id="{6C7E525A-7A30-40CF-8D9D-AAF67F9671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9994" y="841732"/>
            <a:ext cx="5509737" cy="5890969"/>
          </a:xfrm>
          <a:prstGeom prst="rect">
            <a:avLst/>
          </a:prstGeom>
        </p:spPr>
      </p:pic>
    </p:spTree>
    <p:extLst>
      <p:ext uri="{BB962C8B-B14F-4D97-AF65-F5344CB8AC3E}">
        <p14:creationId xmlns:p14="http://schemas.microsoft.com/office/powerpoint/2010/main" val="40905378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zh-CN" altLang="en-US" sz="4000" dirty="0"/>
              <a:t>神经网络和</a:t>
            </a:r>
            <a:r>
              <a:rPr lang="en-US" altLang="zh-CN" sz="4000" dirty="0"/>
              <a:t>embedding</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13</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dirty="0">
                <a:gradFill flip="none" rotWithShape="1">
                  <a:gsLst>
                    <a:gs pos="0">
                      <a:srgbClr val="D7C1A9"/>
                    </a:gs>
                    <a:gs pos="74418">
                      <a:srgbClr val="D7C1A9">
                        <a:alpha val="0"/>
                      </a:srgbClr>
                    </a:gs>
                  </a:gsLst>
                  <a:lin ang="5400000"/>
                </a:gradFill>
                <a:latin typeface="+mj-ea"/>
                <a:ea typeface="+mj-ea"/>
              </a:rPr>
              <a:t>2</a:t>
            </a:r>
            <a:endParaRPr lang="en-US" altLang="zh-CN" sz="13100" b="1" i="0" dirty="0">
              <a:gradFill flip="none" rotWithShape="1">
                <a:gsLst>
                  <a:gs pos="0">
                    <a:srgbClr val="D7C1A9"/>
                  </a:gs>
                  <a:gs pos="74418">
                    <a:srgbClr val="D7C1A9">
                      <a:alpha val="0"/>
                    </a:srgbClr>
                  </a:gs>
                </a:gsLst>
                <a:lin ang="5400000"/>
              </a:gradFill>
              <a:latin typeface="+mj-ea"/>
              <a:ea typeface="+mj-ea"/>
            </a:endParaRPr>
          </a:p>
        </p:txBody>
      </p:sp>
      <p:sp>
        <p:nvSpPr>
          <p:cNvPr id="9" name="矩形: 圆角 8"/>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143119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13FC76F-5087-43E3-B457-2AD2E7F228F8}"/>
              </a:ext>
            </a:extLst>
          </p:cNvPr>
          <p:cNvSpPr>
            <a:spLocks noGrp="1"/>
          </p:cNvSpPr>
          <p:nvPr>
            <p:ph type="body" sz="quarter" idx="11"/>
          </p:nvPr>
        </p:nvSpPr>
        <p:spPr/>
        <p:txBody>
          <a:bodyPr/>
          <a:lstStyle/>
          <a:p>
            <a:r>
              <a:rPr lang="zh-CN" altLang="en-US" b="0" dirty="0"/>
              <a:t>神经网络和</a:t>
            </a:r>
            <a:r>
              <a:rPr lang="en-US" altLang="zh-CN" b="0" dirty="0"/>
              <a:t>embedding</a:t>
            </a:r>
            <a:endParaRPr lang="zh-CN" altLang="en-US" b="0" dirty="0"/>
          </a:p>
        </p:txBody>
      </p:sp>
      <p:sp>
        <p:nvSpPr>
          <p:cNvPr id="3" name="文本占位符 2">
            <a:extLst>
              <a:ext uri="{FF2B5EF4-FFF2-40B4-BE49-F238E27FC236}">
                <a16:creationId xmlns:a16="http://schemas.microsoft.com/office/drawing/2014/main" id="{57368070-998D-4F70-B17A-4782795731FD}"/>
              </a:ext>
            </a:extLst>
          </p:cNvPr>
          <p:cNvSpPr>
            <a:spLocks noGrp="1"/>
          </p:cNvSpPr>
          <p:nvPr>
            <p:ph type="body" sz="quarter" idx="14"/>
          </p:nvPr>
        </p:nvSpPr>
        <p:spPr>
          <a:xfrm>
            <a:off x="537676" y="1190090"/>
            <a:ext cx="11174254" cy="4765791"/>
          </a:xfrm>
        </p:spPr>
        <p:txBody>
          <a:bodyPr/>
          <a:lstStyle/>
          <a:p>
            <a:r>
              <a:rPr lang="zh-CN" altLang="en-US" dirty="0"/>
              <a:t>构建用于</a:t>
            </a:r>
            <a:r>
              <a:rPr lang="en-US" altLang="zh-CN" dirty="0"/>
              <a:t>NLP</a:t>
            </a:r>
            <a:r>
              <a:rPr lang="zh-CN" altLang="en-US" dirty="0"/>
              <a:t>的神经网络的步骤</a:t>
            </a:r>
            <a:endParaRPr lang="en-US" altLang="zh-CN" b="1" dirty="0"/>
          </a:p>
          <a:p>
            <a:pPr marL="914400" lvl="1" indent="-457200">
              <a:buFont typeface="+mj-lt"/>
              <a:buAutoNum type="arabicPeriod"/>
            </a:pPr>
            <a:r>
              <a:rPr lang="zh-CN" altLang="en-US" dirty="0"/>
              <a:t>分词（</a:t>
            </a:r>
            <a:r>
              <a:rPr lang="en-US" altLang="zh-CN" dirty="0"/>
              <a:t>tokenization</a:t>
            </a:r>
            <a:r>
              <a:rPr lang="zh-CN" altLang="en-US" dirty="0"/>
              <a:t>），</a:t>
            </a:r>
            <a:r>
              <a:rPr lang="en-US" altLang="zh-CN" dirty="0"/>
              <a:t>One-hot</a:t>
            </a:r>
            <a:r>
              <a:rPr lang="zh-CN" altLang="en-US" dirty="0"/>
              <a:t>编码</a:t>
            </a:r>
            <a:endParaRPr lang="en-US" altLang="zh-CN" dirty="0"/>
          </a:p>
          <a:p>
            <a:pPr marL="914400" lvl="1" indent="-457200">
              <a:buFont typeface="+mj-lt"/>
              <a:buAutoNum type="arabicPeriod"/>
            </a:pPr>
            <a:r>
              <a:rPr lang="zh-CN" altLang="en-US" dirty="0"/>
              <a:t>传至输出层</a:t>
            </a:r>
            <a:endParaRPr lang="en-US" altLang="zh-CN" dirty="0"/>
          </a:p>
          <a:p>
            <a:pPr marL="914400" lvl="1" indent="-457200">
              <a:buFont typeface="+mj-lt"/>
              <a:buAutoNum type="arabicPeriod"/>
            </a:pPr>
            <a:r>
              <a:rPr lang="zh-CN" altLang="en-US" dirty="0"/>
              <a:t>传至隐藏层再处理</a:t>
            </a:r>
            <a:endParaRPr lang="en-US" altLang="zh-CN" dirty="0"/>
          </a:p>
          <a:p>
            <a:pPr marL="914400" lvl="1" indent="-457200">
              <a:buFont typeface="+mj-lt"/>
              <a:buAutoNum type="arabicPeriod"/>
            </a:pPr>
            <a:r>
              <a:rPr lang="zh-CN" altLang="en-US" dirty="0"/>
              <a:t>传至输出层</a:t>
            </a:r>
            <a:endParaRPr lang="en-US" altLang="zh-CN" dirty="0"/>
          </a:p>
        </p:txBody>
      </p:sp>
      <p:sp>
        <p:nvSpPr>
          <p:cNvPr id="4" name="灯片编号占位符 3">
            <a:extLst>
              <a:ext uri="{FF2B5EF4-FFF2-40B4-BE49-F238E27FC236}">
                <a16:creationId xmlns:a16="http://schemas.microsoft.com/office/drawing/2014/main" id="{9427E03D-2AC0-4C20-94AA-D53CFEB3D3CC}"/>
              </a:ext>
            </a:extLst>
          </p:cNvPr>
          <p:cNvSpPr>
            <a:spLocks noGrp="1"/>
          </p:cNvSpPr>
          <p:nvPr>
            <p:ph type="sldNum" sz="quarter" idx="4"/>
          </p:nvPr>
        </p:nvSpPr>
        <p:spPr/>
        <p:txBody>
          <a:bodyPr/>
          <a:lstStyle/>
          <a:p>
            <a:fld id="{548644C6-89F0-466C-949F-E70AD72679A8}" type="slidenum">
              <a:rPr lang="zh-CN" altLang="en-US" smtClean="0"/>
              <a:pPr/>
              <a:t>14</a:t>
            </a:fld>
            <a:endParaRPr lang="zh-CN" altLang="en-US"/>
          </a:p>
        </p:txBody>
      </p:sp>
    </p:spTree>
    <p:extLst>
      <p:ext uri="{BB962C8B-B14F-4D97-AF65-F5344CB8AC3E}">
        <p14:creationId xmlns:p14="http://schemas.microsoft.com/office/powerpoint/2010/main" val="3600074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EDCC2CC-B76B-4022-ACC7-D5068410D548}"/>
              </a:ext>
            </a:extLst>
          </p:cNvPr>
          <p:cNvSpPr>
            <a:spLocks noGrp="1"/>
          </p:cNvSpPr>
          <p:nvPr>
            <p:ph type="body" sz="quarter" idx="11"/>
          </p:nvPr>
        </p:nvSpPr>
        <p:spPr/>
        <p:txBody>
          <a:bodyPr/>
          <a:lstStyle/>
          <a:p>
            <a:r>
              <a:rPr lang="zh-CN" altLang="en-US" b="0" dirty="0"/>
              <a:t>分词（</a:t>
            </a:r>
            <a:r>
              <a:rPr lang="en-US" altLang="zh-CN" b="0" dirty="0"/>
              <a:t>tokenization</a:t>
            </a:r>
            <a:r>
              <a:rPr lang="zh-CN" altLang="en-US" b="0" dirty="0"/>
              <a:t>）</a:t>
            </a:r>
          </a:p>
        </p:txBody>
      </p:sp>
      <p:sp>
        <p:nvSpPr>
          <p:cNvPr id="2" name="文本占位符 1">
            <a:extLst>
              <a:ext uri="{FF2B5EF4-FFF2-40B4-BE49-F238E27FC236}">
                <a16:creationId xmlns:a16="http://schemas.microsoft.com/office/drawing/2014/main" id="{C292077F-4306-485B-8E6B-BA88062874B6}"/>
              </a:ext>
            </a:extLst>
          </p:cNvPr>
          <p:cNvSpPr>
            <a:spLocks noGrp="1"/>
          </p:cNvSpPr>
          <p:nvPr>
            <p:ph type="body" sz="quarter" idx="14"/>
          </p:nvPr>
        </p:nvSpPr>
        <p:spPr>
          <a:xfrm>
            <a:off x="1199367" y="2033019"/>
            <a:ext cx="9879203" cy="3228867"/>
          </a:xfrm>
        </p:spPr>
        <p:txBody>
          <a:bodyPr/>
          <a:lstStyle/>
          <a:p>
            <a:pPr marL="0" indent="0" algn="just">
              <a:buNone/>
            </a:pPr>
            <a:r>
              <a:rPr lang="en-US" altLang="zh-CN" sz="1800" b="0" dirty="0">
                <a:solidFill>
                  <a:schemeClr val="tx1">
                    <a:lumMod val="75000"/>
                    <a:lumOff val="25000"/>
                  </a:schemeClr>
                </a:solidFill>
              </a:rPr>
              <a:t>Tokenization</a:t>
            </a:r>
            <a:r>
              <a:rPr lang="zh-CN" altLang="en-US" sz="1800" b="0" dirty="0">
                <a:solidFill>
                  <a:schemeClr val="tx1">
                    <a:lumMod val="75000"/>
                    <a:lumOff val="25000"/>
                  </a:schemeClr>
                </a:solidFill>
              </a:rPr>
              <a:t>：将一段文本切分成一系列更小的单元，称为</a:t>
            </a:r>
            <a:r>
              <a:rPr lang="en-US" altLang="zh-CN" sz="1800" b="0" dirty="0">
                <a:solidFill>
                  <a:schemeClr val="tx1">
                    <a:lumMod val="75000"/>
                    <a:lumOff val="25000"/>
                  </a:schemeClr>
                </a:solidFill>
              </a:rPr>
              <a:t>tokens</a:t>
            </a:r>
            <a:r>
              <a:rPr lang="zh-CN" altLang="en-US" sz="1800" b="0" dirty="0">
                <a:solidFill>
                  <a:schemeClr val="tx1">
                    <a:lumMod val="75000"/>
                    <a:lumOff val="25000"/>
                  </a:schemeClr>
                </a:solidFill>
              </a:rPr>
              <a:t>（词元）</a:t>
            </a:r>
            <a:endParaRPr lang="en-US" altLang="zh-CN" sz="1800" b="0" dirty="0">
              <a:solidFill>
                <a:schemeClr val="tx1">
                  <a:lumMod val="75000"/>
                  <a:lumOff val="25000"/>
                </a:schemeClr>
              </a:solidFill>
            </a:endParaRPr>
          </a:p>
          <a:p>
            <a:pPr marL="0" indent="0" algn="just">
              <a:buNone/>
            </a:pPr>
            <a:r>
              <a:rPr lang="en-US" altLang="zh-CN" sz="1800" b="0" dirty="0">
                <a:solidFill>
                  <a:schemeClr val="tx1">
                    <a:lumMod val="75000"/>
                    <a:lumOff val="25000"/>
                  </a:schemeClr>
                </a:solidFill>
              </a:rPr>
              <a:t>One-hot</a:t>
            </a:r>
            <a:r>
              <a:rPr lang="zh-CN" altLang="en-US" sz="1800" b="0" dirty="0">
                <a:solidFill>
                  <a:schemeClr val="tx1">
                    <a:lumMod val="75000"/>
                    <a:lumOff val="25000"/>
                  </a:schemeClr>
                </a:solidFill>
              </a:rPr>
              <a:t>编码：一种在</a:t>
            </a:r>
            <a:r>
              <a:rPr lang="en-US" altLang="zh-CN" sz="1800" b="0" dirty="0">
                <a:solidFill>
                  <a:schemeClr val="tx1">
                    <a:lumMod val="75000"/>
                    <a:lumOff val="25000"/>
                  </a:schemeClr>
                </a:solidFill>
              </a:rPr>
              <a:t>NLP</a:t>
            </a:r>
            <a:r>
              <a:rPr lang="zh-CN" altLang="en-US" sz="1800" b="0" dirty="0">
                <a:solidFill>
                  <a:schemeClr val="tx1">
                    <a:lumMod val="75000"/>
                    <a:lumOff val="25000"/>
                  </a:schemeClr>
                </a:solidFill>
              </a:rPr>
              <a:t>应用广泛的编码方式，用</a:t>
            </a:r>
            <a:r>
              <a:rPr lang="en-US" altLang="zh-CN" sz="1800" b="0" dirty="0">
                <a:solidFill>
                  <a:schemeClr val="tx1">
                    <a:lumMod val="75000"/>
                    <a:lumOff val="25000"/>
                  </a:schemeClr>
                </a:solidFill>
              </a:rPr>
              <a:t>N</a:t>
            </a:r>
            <a:r>
              <a:rPr lang="zh-CN" altLang="en-US" sz="1800" b="0" dirty="0">
                <a:solidFill>
                  <a:schemeClr val="tx1">
                    <a:lumMod val="75000"/>
                    <a:lumOff val="25000"/>
                  </a:schemeClr>
                </a:solidFill>
              </a:rPr>
              <a:t>个</a:t>
            </a:r>
            <a:r>
              <a:rPr lang="en-US" altLang="zh-CN" sz="1800" b="0" dirty="0">
                <a:solidFill>
                  <a:schemeClr val="tx1">
                    <a:lumMod val="75000"/>
                    <a:lumOff val="25000"/>
                  </a:schemeClr>
                </a:solidFill>
              </a:rPr>
              <a:t>bit</a:t>
            </a:r>
            <a:r>
              <a:rPr lang="zh-CN" altLang="en-US" sz="1800" b="0" dirty="0">
                <a:solidFill>
                  <a:schemeClr val="tx1">
                    <a:lumMod val="75000"/>
                    <a:lumOff val="25000"/>
                  </a:schemeClr>
                </a:solidFill>
              </a:rPr>
              <a:t>表示</a:t>
            </a:r>
            <a:r>
              <a:rPr lang="en-US" altLang="zh-CN" sz="1800" b="0" dirty="0">
                <a:solidFill>
                  <a:schemeClr val="tx1">
                    <a:lumMod val="75000"/>
                    <a:lumOff val="25000"/>
                  </a:schemeClr>
                </a:solidFill>
              </a:rPr>
              <a:t>N</a:t>
            </a:r>
            <a:r>
              <a:rPr lang="zh-CN" altLang="en-US" sz="1800" b="0" dirty="0">
                <a:solidFill>
                  <a:schemeClr val="tx1">
                    <a:lumMod val="75000"/>
                    <a:lumOff val="25000"/>
                  </a:schemeClr>
                </a:solidFill>
              </a:rPr>
              <a:t>个状态，每个</a:t>
            </a:r>
            <a:r>
              <a:rPr lang="en-US" altLang="zh-CN" sz="1800" b="0" dirty="0">
                <a:solidFill>
                  <a:schemeClr val="tx1">
                    <a:lumMod val="75000"/>
                    <a:lumOff val="25000"/>
                  </a:schemeClr>
                </a:solidFill>
              </a:rPr>
              <a:t>token</a:t>
            </a:r>
            <a:r>
              <a:rPr lang="zh-CN" altLang="en-US" sz="1800" b="0" dirty="0">
                <a:solidFill>
                  <a:schemeClr val="tx1">
                    <a:lumMod val="75000"/>
                    <a:lumOff val="25000"/>
                  </a:schemeClr>
                </a:solidFill>
              </a:rPr>
              <a:t>可以由一个二进制向量表示。</a:t>
            </a:r>
            <a:endParaRPr lang="en-US" altLang="zh-CN" sz="1800" b="0" dirty="0">
              <a:solidFill>
                <a:schemeClr val="tx1">
                  <a:lumMod val="75000"/>
                  <a:lumOff val="25000"/>
                </a:schemeClr>
              </a:solidFill>
            </a:endParaRPr>
          </a:p>
          <a:p>
            <a:pPr marL="0" indent="0" algn="just">
              <a:buNone/>
            </a:pPr>
            <a:endParaRPr lang="en-US" altLang="zh-CN" sz="1800" b="0" dirty="0">
              <a:solidFill>
                <a:schemeClr val="tx1">
                  <a:lumMod val="75000"/>
                  <a:lumOff val="25000"/>
                </a:schemeClr>
              </a:solidFill>
            </a:endParaRPr>
          </a:p>
        </p:txBody>
      </p:sp>
      <p:sp>
        <p:nvSpPr>
          <p:cNvPr id="7" name="灯片编号占位符 6">
            <a:extLst>
              <a:ext uri="{FF2B5EF4-FFF2-40B4-BE49-F238E27FC236}">
                <a16:creationId xmlns:a16="http://schemas.microsoft.com/office/drawing/2014/main" id="{03197FA0-C9DB-41BE-BF3A-29FB5BDD56EC}"/>
              </a:ext>
            </a:extLst>
          </p:cNvPr>
          <p:cNvSpPr>
            <a:spLocks noGrp="1"/>
          </p:cNvSpPr>
          <p:nvPr>
            <p:ph type="sldNum" sz="quarter" idx="4"/>
          </p:nvPr>
        </p:nvSpPr>
        <p:spPr/>
        <p:txBody>
          <a:bodyPr/>
          <a:lstStyle/>
          <a:p>
            <a:fld id="{548644C6-89F0-466C-949F-E70AD72679A8}" type="slidenum">
              <a:rPr lang="zh-CN" altLang="en-US" smtClean="0"/>
              <a:pPr/>
              <a:t>15</a:t>
            </a:fld>
            <a:endParaRPr lang="zh-CN" altLang="en-US"/>
          </a:p>
        </p:txBody>
      </p:sp>
      <p:sp>
        <p:nvSpPr>
          <p:cNvPr id="3" name="矩形: 圆角 2">
            <a:extLst>
              <a:ext uri="{FF2B5EF4-FFF2-40B4-BE49-F238E27FC236}">
                <a16:creationId xmlns:a16="http://schemas.microsoft.com/office/drawing/2014/main" id="{EE86BEB9-5187-44B8-A7E0-0BDFF0385DD2}"/>
              </a:ext>
            </a:extLst>
          </p:cNvPr>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顶角 14">
            <a:extLst>
              <a:ext uri="{FF2B5EF4-FFF2-40B4-BE49-F238E27FC236}">
                <a16:creationId xmlns:a16="http://schemas.microsoft.com/office/drawing/2014/main" id="{1D5810A9-7B29-4D56-BE9A-FEB6CD50EF31}"/>
              </a:ext>
            </a:extLst>
          </p:cNvPr>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半闭框 13">
            <a:extLst>
              <a:ext uri="{FF2B5EF4-FFF2-40B4-BE49-F238E27FC236}">
                <a16:creationId xmlns:a16="http://schemas.microsoft.com/office/drawing/2014/main" id="{3E40C135-4BEE-48AD-8FC0-63860866E93E}"/>
              </a:ext>
            </a:extLst>
          </p:cNvPr>
          <p:cNvSpPr/>
          <p:nvPr/>
        </p:nvSpPr>
        <p:spPr>
          <a:xfrm rot="10800000">
            <a:off x="10955163" y="5261886"/>
            <a:ext cx="351893"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7B6439B9-8CC2-411C-841D-417ED76733B4}"/>
              </a:ext>
            </a:extLst>
          </p:cNvPr>
          <p:cNvSpPr txBox="1"/>
          <p:nvPr/>
        </p:nvSpPr>
        <p:spPr>
          <a:xfrm>
            <a:off x="3033870" y="3548599"/>
            <a:ext cx="1699632" cy="2308324"/>
          </a:xfrm>
          <a:prstGeom prst="rect">
            <a:avLst/>
          </a:prstGeom>
          <a:noFill/>
        </p:spPr>
        <p:txBody>
          <a:bodyPr wrap="none" rtlCol="0">
            <a:spAutoFit/>
          </a:bodyPr>
          <a:lstStyle/>
          <a:p>
            <a:r>
              <a:rPr lang="en-US" altLang="zh-CN" dirty="0"/>
              <a:t>I love my dog</a:t>
            </a:r>
          </a:p>
          <a:p>
            <a:r>
              <a:rPr lang="en-US" altLang="zh-CN" dirty="0"/>
              <a:t>I</a:t>
            </a:r>
          </a:p>
          <a:p>
            <a:r>
              <a:rPr lang="en-US" altLang="zh-CN" dirty="0"/>
              <a:t>love </a:t>
            </a:r>
          </a:p>
          <a:p>
            <a:r>
              <a:rPr lang="en-US" altLang="zh-CN" dirty="0"/>
              <a:t>my</a:t>
            </a:r>
          </a:p>
          <a:p>
            <a:r>
              <a:rPr lang="en-US" altLang="zh-CN" dirty="0"/>
              <a:t>dog</a:t>
            </a:r>
          </a:p>
          <a:p>
            <a:endParaRPr lang="en-US" altLang="zh-CN" dirty="0"/>
          </a:p>
          <a:p>
            <a:endParaRPr lang="en-US" altLang="zh-CN" dirty="0"/>
          </a:p>
          <a:p>
            <a:endParaRPr lang="zh-CN" altLang="en-US" dirty="0"/>
          </a:p>
        </p:txBody>
      </p:sp>
      <p:cxnSp>
        <p:nvCxnSpPr>
          <p:cNvPr id="13" name="直接箭头连接符 12">
            <a:extLst>
              <a:ext uri="{FF2B5EF4-FFF2-40B4-BE49-F238E27FC236}">
                <a16:creationId xmlns:a16="http://schemas.microsoft.com/office/drawing/2014/main" id="{3A3E540E-E37A-4F48-A149-DC84DC0C8E29}"/>
              </a:ext>
            </a:extLst>
          </p:cNvPr>
          <p:cNvCxnSpPr/>
          <p:nvPr/>
        </p:nvCxnSpPr>
        <p:spPr>
          <a:xfrm>
            <a:off x="3251873" y="4002771"/>
            <a:ext cx="98706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5CDE712-2E9F-465A-ABCC-94C2F5D54250}"/>
              </a:ext>
            </a:extLst>
          </p:cNvPr>
          <p:cNvCxnSpPr>
            <a:cxnSpLocks/>
          </p:cNvCxnSpPr>
          <p:nvPr/>
        </p:nvCxnSpPr>
        <p:spPr>
          <a:xfrm>
            <a:off x="3616220" y="4312618"/>
            <a:ext cx="622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4F0CDF6-2557-4464-976A-216C071EA37E}"/>
              </a:ext>
            </a:extLst>
          </p:cNvPr>
          <p:cNvCxnSpPr>
            <a:cxnSpLocks/>
          </p:cNvCxnSpPr>
          <p:nvPr/>
        </p:nvCxnSpPr>
        <p:spPr>
          <a:xfrm>
            <a:off x="3513275" y="4566954"/>
            <a:ext cx="7256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4FC7ECDC-C44F-4992-A47B-382E95CEF206}"/>
              </a:ext>
            </a:extLst>
          </p:cNvPr>
          <p:cNvCxnSpPr>
            <a:cxnSpLocks/>
          </p:cNvCxnSpPr>
          <p:nvPr/>
        </p:nvCxnSpPr>
        <p:spPr>
          <a:xfrm>
            <a:off x="3616220" y="4869735"/>
            <a:ext cx="6227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8D1FD32-D57C-4061-9CEB-23413585D996}"/>
              </a:ext>
            </a:extLst>
          </p:cNvPr>
          <p:cNvSpPr txBox="1"/>
          <p:nvPr/>
        </p:nvSpPr>
        <p:spPr>
          <a:xfrm>
            <a:off x="4214889" y="3837540"/>
            <a:ext cx="1045479" cy="1754326"/>
          </a:xfrm>
          <a:prstGeom prst="rect">
            <a:avLst/>
          </a:prstGeom>
          <a:noFill/>
        </p:spPr>
        <p:txBody>
          <a:bodyPr wrap="none" rtlCol="0">
            <a:spAutoFit/>
          </a:bodyPr>
          <a:lstStyle/>
          <a:p>
            <a:r>
              <a:rPr lang="en-US" altLang="zh-CN" dirty="0"/>
              <a:t>[1,0,0,0]</a:t>
            </a:r>
          </a:p>
          <a:p>
            <a:r>
              <a:rPr lang="en-US" altLang="zh-CN" dirty="0"/>
              <a:t>[0,1,0,0]</a:t>
            </a:r>
          </a:p>
          <a:p>
            <a:r>
              <a:rPr lang="en-US" altLang="zh-CN" dirty="0"/>
              <a:t>[0,0,1,0]</a:t>
            </a:r>
          </a:p>
          <a:p>
            <a:r>
              <a:rPr lang="en-US" altLang="zh-CN" dirty="0"/>
              <a:t>[0,0,0,1]</a:t>
            </a:r>
            <a:endParaRPr lang="zh-CN" altLang="en-US" dirty="0"/>
          </a:p>
          <a:p>
            <a:endParaRPr lang="zh-CN" altLang="en-US" dirty="0"/>
          </a:p>
          <a:p>
            <a:endParaRPr lang="zh-CN" altLang="en-US" dirty="0"/>
          </a:p>
        </p:txBody>
      </p:sp>
      <p:sp>
        <p:nvSpPr>
          <p:cNvPr id="26" name="文本框 25">
            <a:extLst>
              <a:ext uri="{FF2B5EF4-FFF2-40B4-BE49-F238E27FC236}">
                <a16:creationId xmlns:a16="http://schemas.microsoft.com/office/drawing/2014/main" id="{273D08F0-D867-4B05-8858-F9A39C4071F5}"/>
              </a:ext>
            </a:extLst>
          </p:cNvPr>
          <p:cNvSpPr txBox="1"/>
          <p:nvPr/>
        </p:nvSpPr>
        <p:spPr>
          <a:xfrm>
            <a:off x="5324310" y="4061294"/>
            <a:ext cx="6098018" cy="369332"/>
          </a:xfrm>
          <a:prstGeom prst="rect">
            <a:avLst/>
          </a:prstGeom>
          <a:noFill/>
        </p:spPr>
        <p:txBody>
          <a:bodyPr wrap="square">
            <a:spAutoFit/>
          </a:bodyPr>
          <a:lstStyle/>
          <a:p>
            <a:r>
              <a:rPr lang="en-US" altLang="zh-CN" dirty="0"/>
              <a:t>I love my dog</a:t>
            </a:r>
          </a:p>
        </p:txBody>
      </p:sp>
      <p:cxnSp>
        <p:nvCxnSpPr>
          <p:cNvPr id="28" name="直接箭头连接符 27">
            <a:extLst>
              <a:ext uri="{FF2B5EF4-FFF2-40B4-BE49-F238E27FC236}">
                <a16:creationId xmlns:a16="http://schemas.microsoft.com/office/drawing/2014/main" id="{47335106-1FEF-466E-A4E8-5F039679596D}"/>
              </a:ext>
            </a:extLst>
          </p:cNvPr>
          <p:cNvCxnSpPr>
            <a:cxnSpLocks/>
          </p:cNvCxnSpPr>
          <p:nvPr/>
        </p:nvCxnSpPr>
        <p:spPr>
          <a:xfrm>
            <a:off x="6939751" y="4245960"/>
            <a:ext cx="647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7A8D7A39-42EC-41C1-97E8-8B14711355F4}"/>
              </a:ext>
            </a:extLst>
          </p:cNvPr>
          <p:cNvSpPr txBox="1"/>
          <p:nvPr/>
        </p:nvSpPr>
        <p:spPr>
          <a:xfrm>
            <a:off x="7518067" y="4061294"/>
            <a:ext cx="1685077" cy="369332"/>
          </a:xfrm>
          <a:prstGeom prst="rect">
            <a:avLst/>
          </a:prstGeom>
          <a:noFill/>
        </p:spPr>
        <p:txBody>
          <a:bodyPr wrap="none" rtlCol="0">
            <a:spAutoFit/>
          </a:bodyPr>
          <a:lstStyle/>
          <a:p>
            <a:r>
              <a:rPr lang="en-US" altLang="zh-CN" dirty="0"/>
              <a:t>[1000100101]</a:t>
            </a:r>
            <a:endParaRPr lang="zh-CN" altLang="en-US" dirty="0"/>
          </a:p>
        </p:txBody>
      </p:sp>
    </p:spTree>
    <p:extLst>
      <p:ext uri="{BB962C8B-B14F-4D97-AF65-F5344CB8AC3E}">
        <p14:creationId xmlns:p14="http://schemas.microsoft.com/office/powerpoint/2010/main" val="18098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506B8A-85A2-485F-865A-D9D1E2B258FC}"/>
              </a:ext>
            </a:extLst>
          </p:cNvPr>
          <p:cNvSpPr>
            <a:spLocks noGrp="1"/>
          </p:cNvSpPr>
          <p:nvPr>
            <p:ph type="body" sz="quarter" idx="11"/>
          </p:nvPr>
        </p:nvSpPr>
        <p:spPr/>
        <p:txBody>
          <a:bodyPr/>
          <a:lstStyle/>
          <a:p>
            <a:r>
              <a:rPr lang="zh-CN" altLang="en-US" dirty="0"/>
              <a:t>输入层</a:t>
            </a:r>
            <a:r>
              <a:rPr lang="en-US" altLang="zh-CN" dirty="0"/>
              <a:t>-</a:t>
            </a:r>
            <a:r>
              <a:rPr lang="zh-CN" altLang="en-US" dirty="0"/>
              <a:t>隐藏层</a:t>
            </a:r>
            <a:r>
              <a:rPr lang="en-US" altLang="zh-CN" dirty="0"/>
              <a:t>-</a:t>
            </a:r>
            <a:r>
              <a:rPr lang="zh-CN" altLang="en-US" dirty="0"/>
              <a:t>输出层</a:t>
            </a:r>
          </a:p>
        </p:txBody>
      </p:sp>
      <p:sp>
        <p:nvSpPr>
          <p:cNvPr id="3" name="文本占位符 2">
            <a:extLst>
              <a:ext uri="{FF2B5EF4-FFF2-40B4-BE49-F238E27FC236}">
                <a16:creationId xmlns:a16="http://schemas.microsoft.com/office/drawing/2014/main" id="{B430D4B3-B1B3-4F9B-AD56-22A8278F666B}"/>
              </a:ext>
            </a:extLst>
          </p:cNvPr>
          <p:cNvSpPr>
            <a:spLocks noGrp="1"/>
          </p:cNvSpPr>
          <p:nvPr>
            <p:ph type="body" sz="quarter" idx="14"/>
          </p:nvPr>
        </p:nvSpPr>
        <p:spPr/>
        <p:txBody>
          <a:bodyPr/>
          <a:lstStyle/>
          <a:p>
            <a:r>
              <a:rPr lang="zh-CN" altLang="en-US" dirty="0"/>
              <a:t>处理数据</a:t>
            </a:r>
          </a:p>
        </p:txBody>
      </p:sp>
      <p:sp>
        <p:nvSpPr>
          <p:cNvPr id="4" name="灯片编号占位符 3">
            <a:extLst>
              <a:ext uri="{FF2B5EF4-FFF2-40B4-BE49-F238E27FC236}">
                <a16:creationId xmlns:a16="http://schemas.microsoft.com/office/drawing/2014/main" id="{3589A4A4-BC06-40F1-9C0B-A9086699D8D1}"/>
              </a:ext>
            </a:extLst>
          </p:cNvPr>
          <p:cNvSpPr>
            <a:spLocks noGrp="1"/>
          </p:cNvSpPr>
          <p:nvPr>
            <p:ph type="sldNum" sz="quarter" idx="4"/>
          </p:nvPr>
        </p:nvSpPr>
        <p:spPr/>
        <p:txBody>
          <a:bodyPr/>
          <a:lstStyle/>
          <a:p>
            <a:fld id="{548644C6-89F0-466C-949F-E70AD72679A8}" type="slidenum">
              <a:rPr lang="zh-CN" altLang="en-US" smtClean="0"/>
              <a:pPr/>
              <a:t>16</a:t>
            </a:fld>
            <a:endParaRPr lang="zh-CN" altLang="en-US"/>
          </a:p>
        </p:txBody>
      </p:sp>
      <p:pic>
        <p:nvPicPr>
          <p:cNvPr id="9" name="图片 8">
            <a:extLst>
              <a:ext uri="{FF2B5EF4-FFF2-40B4-BE49-F238E27FC236}">
                <a16:creationId xmlns:a16="http://schemas.microsoft.com/office/drawing/2014/main" id="{EE1A698A-85D2-49FD-9590-200F4487BD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75" y="1763566"/>
            <a:ext cx="10358867" cy="667118"/>
          </a:xfrm>
          <a:prstGeom prst="rect">
            <a:avLst/>
          </a:prstGeom>
        </p:spPr>
      </p:pic>
      <p:cxnSp>
        <p:nvCxnSpPr>
          <p:cNvPr id="12" name="直接箭头连接符 11">
            <a:extLst>
              <a:ext uri="{FF2B5EF4-FFF2-40B4-BE49-F238E27FC236}">
                <a16:creationId xmlns:a16="http://schemas.microsoft.com/office/drawing/2014/main" id="{36BA2323-5320-4FD5-845B-F5EB97A1E667}"/>
              </a:ext>
            </a:extLst>
          </p:cNvPr>
          <p:cNvCxnSpPr>
            <a:cxnSpLocks/>
          </p:cNvCxnSpPr>
          <p:nvPr/>
        </p:nvCxnSpPr>
        <p:spPr>
          <a:xfrm>
            <a:off x="954911" y="2430684"/>
            <a:ext cx="0" cy="1209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2AA3621-7076-4E97-9517-F7F76F554A46}"/>
              </a:ext>
            </a:extLst>
          </p:cNvPr>
          <p:cNvSpPr txBox="1"/>
          <p:nvPr/>
        </p:nvSpPr>
        <p:spPr>
          <a:xfrm>
            <a:off x="225706" y="3689194"/>
            <a:ext cx="4063933" cy="369332"/>
          </a:xfrm>
          <a:prstGeom prst="rect">
            <a:avLst/>
          </a:prstGeom>
          <a:noFill/>
        </p:spPr>
        <p:txBody>
          <a:bodyPr wrap="none" rtlCol="0">
            <a:spAutoFit/>
          </a:bodyPr>
          <a:lstStyle/>
          <a:p>
            <a:r>
              <a:rPr lang="zh-CN" altLang="en-US" dirty="0"/>
              <a:t>神经网络的节点，其中</a:t>
            </a:r>
            <a:r>
              <a:rPr lang="en-US" altLang="zh-CN" dirty="0"/>
              <a:t>a(0)</a:t>
            </a:r>
            <a:r>
              <a:rPr lang="zh-CN" altLang="en-US" dirty="0"/>
              <a:t>代表输入层</a:t>
            </a:r>
          </a:p>
        </p:txBody>
      </p:sp>
      <p:cxnSp>
        <p:nvCxnSpPr>
          <p:cNvPr id="16" name="直接箭头连接符 15">
            <a:extLst>
              <a:ext uri="{FF2B5EF4-FFF2-40B4-BE49-F238E27FC236}">
                <a16:creationId xmlns:a16="http://schemas.microsoft.com/office/drawing/2014/main" id="{4FE073E6-FDF4-4228-AB09-5186736651A0}"/>
              </a:ext>
            </a:extLst>
          </p:cNvPr>
          <p:cNvCxnSpPr/>
          <p:nvPr/>
        </p:nvCxnSpPr>
        <p:spPr>
          <a:xfrm>
            <a:off x="5081286" y="2430684"/>
            <a:ext cx="0" cy="1834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CC71FFB1-B971-43F5-9F60-CED8807081B9}"/>
              </a:ext>
            </a:extLst>
          </p:cNvPr>
          <p:cNvSpPr txBox="1"/>
          <p:nvPr/>
        </p:nvSpPr>
        <p:spPr>
          <a:xfrm>
            <a:off x="3451673" y="4265271"/>
            <a:ext cx="3259226" cy="369332"/>
          </a:xfrm>
          <a:prstGeom prst="rect">
            <a:avLst/>
          </a:prstGeom>
          <a:noFill/>
        </p:spPr>
        <p:txBody>
          <a:bodyPr wrap="none" rtlCol="0">
            <a:spAutoFit/>
          </a:bodyPr>
          <a:lstStyle/>
          <a:p>
            <a:r>
              <a:rPr lang="zh-CN" altLang="en-US" dirty="0"/>
              <a:t>代表由</a:t>
            </a:r>
            <a:r>
              <a:rPr lang="en-US" altLang="zh-CN" dirty="0"/>
              <a:t>a(i-1).1</a:t>
            </a:r>
            <a:r>
              <a:rPr lang="zh-CN" altLang="en-US" dirty="0"/>
              <a:t>指向</a:t>
            </a:r>
            <a:r>
              <a:rPr lang="en-US" altLang="zh-CN" dirty="0"/>
              <a:t>a(</a:t>
            </a:r>
            <a:r>
              <a:rPr lang="en-US" altLang="zh-CN" dirty="0" err="1"/>
              <a:t>i</a:t>
            </a:r>
            <a:r>
              <a:rPr lang="en-US" altLang="zh-CN" dirty="0"/>
              <a:t>).j</a:t>
            </a:r>
            <a:r>
              <a:rPr lang="zh-CN" altLang="en-US" dirty="0"/>
              <a:t>的权重</a:t>
            </a:r>
          </a:p>
        </p:txBody>
      </p:sp>
      <p:cxnSp>
        <p:nvCxnSpPr>
          <p:cNvPr id="19" name="直接箭头连接符 18">
            <a:extLst>
              <a:ext uri="{FF2B5EF4-FFF2-40B4-BE49-F238E27FC236}">
                <a16:creationId xmlns:a16="http://schemas.microsoft.com/office/drawing/2014/main" id="{EDEBCB36-E372-4DAC-A266-89A88B6B555A}"/>
              </a:ext>
            </a:extLst>
          </p:cNvPr>
          <p:cNvCxnSpPr>
            <a:cxnSpLocks/>
          </p:cNvCxnSpPr>
          <p:nvPr/>
        </p:nvCxnSpPr>
        <p:spPr>
          <a:xfrm>
            <a:off x="10637134" y="2455162"/>
            <a:ext cx="52086" cy="1862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7BE41F5-84E5-42AD-95B7-F29524B518DE}"/>
              </a:ext>
            </a:extLst>
          </p:cNvPr>
          <p:cNvSpPr txBox="1"/>
          <p:nvPr/>
        </p:nvSpPr>
        <p:spPr>
          <a:xfrm>
            <a:off x="9887558" y="4366313"/>
            <a:ext cx="1603324" cy="369332"/>
          </a:xfrm>
          <a:prstGeom prst="rect">
            <a:avLst/>
          </a:prstGeom>
          <a:noFill/>
        </p:spPr>
        <p:txBody>
          <a:bodyPr wrap="none" rtlCol="0">
            <a:spAutoFit/>
          </a:bodyPr>
          <a:lstStyle/>
          <a:p>
            <a:r>
              <a:rPr lang="zh-CN" altLang="en-US" dirty="0"/>
              <a:t>偏置值，</a:t>
            </a:r>
            <a:r>
              <a:rPr lang="en-US" altLang="zh-CN" dirty="0"/>
              <a:t>bias</a:t>
            </a:r>
            <a:endParaRPr lang="zh-CN" altLang="en-US" dirty="0"/>
          </a:p>
        </p:txBody>
      </p:sp>
      <p:cxnSp>
        <p:nvCxnSpPr>
          <p:cNvPr id="24" name="直接箭头连接符 23">
            <a:extLst>
              <a:ext uri="{FF2B5EF4-FFF2-40B4-BE49-F238E27FC236}">
                <a16:creationId xmlns:a16="http://schemas.microsoft.com/office/drawing/2014/main" id="{80D4DD9A-0231-4F47-97A5-94898B00C53E}"/>
              </a:ext>
            </a:extLst>
          </p:cNvPr>
          <p:cNvCxnSpPr/>
          <p:nvPr/>
        </p:nvCxnSpPr>
        <p:spPr>
          <a:xfrm>
            <a:off x="1857737" y="2430684"/>
            <a:ext cx="0" cy="25212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1BFCC6C4-1ACF-4672-ADAC-76C6B4A03682}"/>
              </a:ext>
            </a:extLst>
          </p:cNvPr>
          <p:cNvSpPr txBox="1"/>
          <p:nvPr/>
        </p:nvSpPr>
        <p:spPr>
          <a:xfrm>
            <a:off x="121535" y="4974032"/>
            <a:ext cx="6151043" cy="369332"/>
          </a:xfrm>
          <a:prstGeom prst="rect">
            <a:avLst/>
          </a:prstGeom>
          <a:noFill/>
        </p:spPr>
        <p:txBody>
          <a:bodyPr wrap="none" rtlCol="0">
            <a:spAutoFit/>
          </a:bodyPr>
          <a:lstStyle/>
          <a:p>
            <a:r>
              <a:rPr lang="zh-CN" altLang="en-US" dirty="0"/>
              <a:t>激活函数，使得最终值处于某个范围之中，如</a:t>
            </a:r>
            <a:r>
              <a:rPr lang="en-US" altLang="zh-CN" dirty="0"/>
              <a:t>sigmoid</a:t>
            </a:r>
            <a:r>
              <a:rPr lang="zh-CN" altLang="en-US" dirty="0"/>
              <a:t>函数</a:t>
            </a:r>
          </a:p>
        </p:txBody>
      </p:sp>
      <p:pic>
        <p:nvPicPr>
          <p:cNvPr id="27" name="图片 26">
            <a:extLst>
              <a:ext uri="{FF2B5EF4-FFF2-40B4-BE49-F238E27FC236}">
                <a16:creationId xmlns:a16="http://schemas.microsoft.com/office/drawing/2014/main" id="{772EF25C-4C83-438F-86D6-F3B0577F09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7094" y="4693580"/>
            <a:ext cx="2522869" cy="1831563"/>
          </a:xfrm>
          <a:prstGeom prst="rect">
            <a:avLst/>
          </a:prstGeom>
        </p:spPr>
      </p:pic>
      <p:sp>
        <p:nvSpPr>
          <p:cNvPr id="28" name="文本框 27">
            <a:extLst>
              <a:ext uri="{FF2B5EF4-FFF2-40B4-BE49-F238E27FC236}">
                <a16:creationId xmlns:a16="http://schemas.microsoft.com/office/drawing/2014/main" id="{DE8F6105-5BB4-4F4F-8F70-CDE016C8E555}"/>
              </a:ext>
            </a:extLst>
          </p:cNvPr>
          <p:cNvSpPr txBox="1"/>
          <p:nvPr/>
        </p:nvSpPr>
        <p:spPr>
          <a:xfrm>
            <a:off x="3898487" y="5647426"/>
            <a:ext cx="2531462" cy="369332"/>
          </a:xfrm>
          <a:prstGeom prst="rect">
            <a:avLst/>
          </a:prstGeom>
          <a:noFill/>
        </p:spPr>
        <p:txBody>
          <a:bodyPr wrap="none" rtlCol="0">
            <a:spAutoFit/>
          </a:bodyPr>
          <a:lstStyle/>
          <a:p>
            <a:r>
              <a:rPr lang="zh-CN" altLang="en-US" dirty="0"/>
              <a:t>函数的值域为（</a:t>
            </a:r>
            <a:r>
              <a:rPr lang="en-US" altLang="zh-CN" dirty="0"/>
              <a:t>0</a:t>
            </a:r>
            <a:r>
              <a:rPr lang="zh-CN" altLang="en-US" dirty="0"/>
              <a:t>，</a:t>
            </a:r>
            <a:r>
              <a:rPr lang="en-US" altLang="zh-CN" dirty="0"/>
              <a:t>1</a:t>
            </a:r>
            <a:r>
              <a:rPr lang="zh-CN" altLang="en-US" dirty="0"/>
              <a:t>）</a:t>
            </a:r>
          </a:p>
        </p:txBody>
      </p:sp>
    </p:spTree>
    <p:extLst>
      <p:ext uri="{BB962C8B-B14F-4D97-AF65-F5344CB8AC3E}">
        <p14:creationId xmlns:p14="http://schemas.microsoft.com/office/powerpoint/2010/main" val="312763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12325E0-93B8-44DF-8E4B-486AD7437DF0}"/>
              </a:ext>
            </a:extLst>
          </p:cNvPr>
          <p:cNvSpPr>
            <a:spLocks noGrp="1"/>
          </p:cNvSpPr>
          <p:nvPr>
            <p:ph type="body" sz="quarter" idx="11"/>
          </p:nvPr>
        </p:nvSpPr>
        <p:spPr/>
        <p:txBody>
          <a:bodyPr/>
          <a:lstStyle/>
          <a:p>
            <a:r>
              <a:rPr lang="zh-CN" altLang="en-US" dirty="0"/>
              <a:t>矩阵表示</a:t>
            </a:r>
          </a:p>
        </p:txBody>
      </p:sp>
      <p:sp>
        <p:nvSpPr>
          <p:cNvPr id="3" name="文本占位符 2">
            <a:extLst>
              <a:ext uri="{FF2B5EF4-FFF2-40B4-BE49-F238E27FC236}">
                <a16:creationId xmlns:a16="http://schemas.microsoft.com/office/drawing/2014/main" id="{8A41D883-5856-4E76-84E4-7B75F5EC345D}"/>
              </a:ext>
            </a:extLst>
          </p:cNvPr>
          <p:cNvSpPr>
            <a:spLocks noGrp="1"/>
          </p:cNvSpPr>
          <p:nvPr>
            <p:ph type="body" sz="quarter" idx="14"/>
          </p:nvPr>
        </p:nvSpPr>
        <p:spPr/>
        <p:txBody>
          <a:bodyPr/>
          <a:lstStyle/>
          <a:p>
            <a:endParaRPr lang="zh-CN" altLang="en-US" dirty="0"/>
          </a:p>
        </p:txBody>
      </p:sp>
      <p:sp>
        <p:nvSpPr>
          <p:cNvPr id="4" name="灯片编号占位符 3">
            <a:extLst>
              <a:ext uri="{FF2B5EF4-FFF2-40B4-BE49-F238E27FC236}">
                <a16:creationId xmlns:a16="http://schemas.microsoft.com/office/drawing/2014/main" id="{708D1FEA-EDB4-4CE6-B85D-5D9A8C720B03}"/>
              </a:ext>
            </a:extLst>
          </p:cNvPr>
          <p:cNvSpPr>
            <a:spLocks noGrp="1"/>
          </p:cNvSpPr>
          <p:nvPr>
            <p:ph type="sldNum" sz="quarter" idx="4"/>
          </p:nvPr>
        </p:nvSpPr>
        <p:spPr/>
        <p:txBody>
          <a:bodyPr/>
          <a:lstStyle/>
          <a:p>
            <a:fld id="{548644C6-89F0-466C-949F-E70AD72679A8}" type="slidenum">
              <a:rPr lang="zh-CN" altLang="en-US" smtClean="0"/>
              <a:pPr/>
              <a:t>17</a:t>
            </a:fld>
            <a:endParaRPr lang="zh-CN" altLang="en-US"/>
          </a:p>
        </p:txBody>
      </p:sp>
      <p:pic>
        <p:nvPicPr>
          <p:cNvPr id="6" name="图片 5">
            <a:extLst>
              <a:ext uri="{FF2B5EF4-FFF2-40B4-BE49-F238E27FC236}">
                <a16:creationId xmlns:a16="http://schemas.microsoft.com/office/drawing/2014/main" id="{96D68AEF-7DD8-4118-B58F-A3F144456A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76" y="1190090"/>
            <a:ext cx="9041154" cy="3216541"/>
          </a:xfrm>
          <a:prstGeom prst="rect">
            <a:avLst/>
          </a:prstGeom>
        </p:spPr>
      </p:pic>
      <p:sp>
        <p:nvSpPr>
          <p:cNvPr id="7" name="文本框 6">
            <a:extLst>
              <a:ext uri="{FF2B5EF4-FFF2-40B4-BE49-F238E27FC236}">
                <a16:creationId xmlns:a16="http://schemas.microsoft.com/office/drawing/2014/main" id="{4C029C90-10A1-465E-A8AE-48EA2C5CE223}"/>
              </a:ext>
            </a:extLst>
          </p:cNvPr>
          <p:cNvSpPr txBox="1"/>
          <p:nvPr/>
        </p:nvSpPr>
        <p:spPr>
          <a:xfrm>
            <a:off x="3934139" y="4688268"/>
            <a:ext cx="2299027" cy="369332"/>
          </a:xfrm>
          <a:prstGeom prst="rect">
            <a:avLst/>
          </a:prstGeom>
          <a:noFill/>
        </p:spPr>
        <p:txBody>
          <a:bodyPr wrap="none" rtlCol="0">
            <a:spAutoFit/>
          </a:bodyPr>
          <a:lstStyle/>
          <a:p>
            <a:r>
              <a:rPr lang="zh-CN" altLang="en-US" dirty="0"/>
              <a:t>降维，由</a:t>
            </a:r>
            <a:r>
              <a:rPr lang="en-US" altLang="zh-CN" dirty="0"/>
              <a:t>n</a:t>
            </a:r>
            <a:r>
              <a:rPr lang="zh-CN" altLang="en-US" dirty="0"/>
              <a:t>维降至</a:t>
            </a:r>
            <a:r>
              <a:rPr lang="en-US" altLang="zh-CN" dirty="0"/>
              <a:t>k</a:t>
            </a:r>
            <a:r>
              <a:rPr lang="zh-CN" altLang="en-US" dirty="0"/>
              <a:t>维</a:t>
            </a:r>
          </a:p>
        </p:txBody>
      </p:sp>
    </p:spTree>
    <p:extLst>
      <p:ext uri="{BB962C8B-B14F-4D97-AF65-F5344CB8AC3E}">
        <p14:creationId xmlns:p14="http://schemas.microsoft.com/office/powerpoint/2010/main" val="37995926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2E055CD-8AE1-4F19-A1A3-4ECDAE994009}"/>
              </a:ext>
            </a:extLst>
          </p:cNvPr>
          <p:cNvSpPr>
            <a:spLocks noGrp="1"/>
          </p:cNvSpPr>
          <p:nvPr>
            <p:ph type="body" sz="quarter" idx="11"/>
          </p:nvPr>
        </p:nvSpPr>
        <p:spPr/>
        <p:txBody>
          <a:bodyPr/>
          <a:lstStyle/>
          <a:p>
            <a:r>
              <a:rPr lang="zh-CN" altLang="en-US" dirty="0"/>
              <a:t>例子</a:t>
            </a:r>
          </a:p>
        </p:txBody>
      </p:sp>
      <p:sp>
        <p:nvSpPr>
          <p:cNvPr id="3" name="文本占位符 2">
            <a:extLst>
              <a:ext uri="{FF2B5EF4-FFF2-40B4-BE49-F238E27FC236}">
                <a16:creationId xmlns:a16="http://schemas.microsoft.com/office/drawing/2014/main" id="{52AC1C23-182C-4174-AB09-6587317B9599}"/>
              </a:ext>
            </a:extLst>
          </p:cNvPr>
          <p:cNvSpPr>
            <a:spLocks noGrp="1"/>
          </p:cNvSpPr>
          <p:nvPr>
            <p:ph type="body" sz="quarter" idx="14"/>
          </p:nvPr>
        </p:nvSpPr>
        <p:spPr/>
        <p:txBody>
          <a:bodyPr/>
          <a:lstStyle/>
          <a:p>
            <a:r>
              <a:rPr lang="zh-CN" altLang="en-US" dirty="0"/>
              <a:t>一个用于判断句子情感的神经网络</a:t>
            </a:r>
          </a:p>
        </p:txBody>
      </p:sp>
      <p:sp>
        <p:nvSpPr>
          <p:cNvPr id="4" name="灯片编号占位符 3">
            <a:extLst>
              <a:ext uri="{FF2B5EF4-FFF2-40B4-BE49-F238E27FC236}">
                <a16:creationId xmlns:a16="http://schemas.microsoft.com/office/drawing/2014/main" id="{67E03CFC-E602-4980-9E7F-866D44446EB0}"/>
              </a:ext>
            </a:extLst>
          </p:cNvPr>
          <p:cNvSpPr>
            <a:spLocks noGrp="1"/>
          </p:cNvSpPr>
          <p:nvPr>
            <p:ph type="sldNum" sz="quarter" idx="4"/>
          </p:nvPr>
        </p:nvSpPr>
        <p:spPr/>
        <p:txBody>
          <a:bodyPr/>
          <a:lstStyle/>
          <a:p>
            <a:fld id="{548644C6-89F0-466C-949F-E70AD72679A8}" type="slidenum">
              <a:rPr lang="zh-CN" altLang="en-US" smtClean="0"/>
              <a:pPr/>
              <a:t>18</a:t>
            </a:fld>
            <a:endParaRPr lang="zh-CN" altLang="en-US"/>
          </a:p>
        </p:txBody>
      </p:sp>
      <p:pic>
        <p:nvPicPr>
          <p:cNvPr id="6" name="图片 5">
            <a:extLst>
              <a:ext uri="{FF2B5EF4-FFF2-40B4-BE49-F238E27FC236}">
                <a16:creationId xmlns:a16="http://schemas.microsoft.com/office/drawing/2014/main" id="{3CEAFF1B-0CED-4703-B51B-AB5F715E307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9"/>
          <a:stretch/>
        </p:blipFill>
        <p:spPr>
          <a:xfrm>
            <a:off x="647951" y="1726327"/>
            <a:ext cx="7036641" cy="4229554"/>
          </a:xfrm>
          <a:prstGeom prst="rect">
            <a:avLst/>
          </a:prstGeom>
        </p:spPr>
      </p:pic>
      <p:sp>
        <p:nvSpPr>
          <p:cNvPr id="7" name="文本框 6">
            <a:extLst>
              <a:ext uri="{FF2B5EF4-FFF2-40B4-BE49-F238E27FC236}">
                <a16:creationId xmlns:a16="http://schemas.microsoft.com/office/drawing/2014/main" id="{AE194697-1C2B-42AA-8F79-A9D47F853DD5}"/>
              </a:ext>
            </a:extLst>
          </p:cNvPr>
          <p:cNvSpPr txBox="1"/>
          <p:nvPr/>
        </p:nvSpPr>
        <p:spPr>
          <a:xfrm>
            <a:off x="8278045" y="1962024"/>
            <a:ext cx="1250663" cy="369332"/>
          </a:xfrm>
          <a:prstGeom prst="rect">
            <a:avLst/>
          </a:prstGeom>
          <a:noFill/>
        </p:spPr>
        <p:txBody>
          <a:bodyPr wrap="none" rtlCol="0">
            <a:spAutoFit/>
          </a:bodyPr>
          <a:lstStyle/>
          <a:p>
            <a:r>
              <a:rPr lang="en-US" altLang="zh-CN" dirty="0"/>
              <a:t>n</a:t>
            </a:r>
            <a:r>
              <a:rPr lang="zh-CN" altLang="en-US" dirty="0"/>
              <a:t>维至一维</a:t>
            </a:r>
          </a:p>
        </p:txBody>
      </p:sp>
      <p:sp>
        <p:nvSpPr>
          <p:cNvPr id="8" name="文本框 7">
            <a:extLst>
              <a:ext uri="{FF2B5EF4-FFF2-40B4-BE49-F238E27FC236}">
                <a16:creationId xmlns:a16="http://schemas.microsoft.com/office/drawing/2014/main" id="{7A6356A7-CE34-40DA-BD81-9E3E26E29749}"/>
              </a:ext>
            </a:extLst>
          </p:cNvPr>
          <p:cNvSpPr txBox="1"/>
          <p:nvPr/>
        </p:nvSpPr>
        <p:spPr>
          <a:xfrm>
            <a:off x="7551642" y="2469497"/>
            <a:ext cx="4546629" cy="369332"/>
          </a:xfrm>
          <a:prstGeom prst="rect">
            <a:avLst/>
          </a:prstGeom>
          <a:noFill/>
        </p:spPr>
        <p:txBody>
          <a:bodyPr wrap="none" rtlCol="0">
            <a:spAutoFit/>
          </a:bodyPr>
          <a:lstStyle/>
          <a:p>
            <a:r>
              <a:rPr lang="zh-CN" altLang="en-US" dirty="0"/>
              <a:t>隐藏层</a:t>
            </a:r>
            <a:r>
              <a:rPr lang="en-US" altLang="zh-CN" dirty="0"/>
              <a:t>1</a:t>
            </a:r>
            <a:r>
              <a:rPr lang="zh-CN" altLang="en-US" dirty="0"/>
              <a:t>：是否存在</a:t>
            </a:r>
            <a:r>
              <a:rPr lang="en-US" altLang="zh-CN" dirty="0"/>
              <a:t>happy</a:t>
            </a:r>
            <a:r>
              <a:rPr lang="zh-CN" altLang="en-US" dirty="0"/>
              <a:t>，</a:t>
            </a:r>
            <a:r>
              <a:rPr lang="en-US" altLang="zh-CN" dirty="0"/>
              <a:t>sad</a:t>
            </a:r>
            <a:r>
              <a:rPr lang="zh-CN" altLang="en-US" dirty="0"/>
              <a:t>等情感词</a:t>
            </a:r>
          </a:p>
        </p:txBody>
      </p:sp>
      <p:sp>
        <p:nvSpPr>
          <p:cNvPr id="9" name="文本框 8">
            <a:extLst>
              <a:ext uri="{FF2B5EF4-FFF2-40B4-BE49-F238E27FC236}">
                <a16:creationId xmlns:a16="http://schemas.microsoft.com/office/drawing/2014/main" id="{9A05429A-4B2C-4411-9DAE-40335ECBA911}"/>
              </a:ext>
            </a:extLst>
          </p:cNvPr>
          <p:cNvSpPr txBox="1"/>
          <p:nvPr/>
        </p:nvSpPr>
        <p:spPr>
          <a:xfrm>
            <a:off x="7551642" y="3194773"/>
            <a:ext cx="3722494" cy="646331"/>
          </a:xfrm>
          <a:prstGeom prst="rect">
            <a:avLst/>
          </a:prstGeom>
          <a:noFill/>
        </p:spPr>
        <p:txBody>
          <a:bodyPr wrap="none" rtlCol="0">
            <a:spAutoFit/>
          </a:bodyPr>
          <a:lstStyle/>
          <a:p>
            <a:r>
              <a:rPr lang="zh-CN" altLang="en-US" dirty="0"/>
              <a:t>隐藏层</a:t>
            </a:r>
            <a:r>
              <a:rPr lang="en-US" altLang="zh-CN" dirty="0"/>
              <a:t>2</a:t>
            </a:r>
            <a:r>
              <a:rPr lang="zh-CN" altLang="en-US" dirty="0"/>
              <a:t>：是否存在修饰词</a:t>
            </a:r>
            <a:r>
              <a:rPr lang="en-US" altLang="zh-CN" dirty="0"/>
              <a:t>+</a:t>
            </a:r>
            <a:r>
              <a:rPr lang="zh-CN" altLang="en-US" dirty="0"/>
              <a:t>情感词</a:t>
            </a:r>
            <a:endParaRPr lang="en-US" altLang="zh-CN" dirty="0"/>
          </a:p>
          <a:p>
            <a:r>
              <a:rPr lang="zh-CN" altLang="en-US" dirty="0"/>
              <a:t>例如（</a:t>
            </a:r>
            <a:r>
              <a:rPr lang="en-US" altLang="zh-CN" dirty="0"/>
              <a:t>not happy</a:t>
            </a:r>
            <a:r>
              <a:rPr lang="zh-CN" altLang="en-US" dirty="0"/>
              <a:t>，</a:t>
            </a:r>
            <a:r>
              <a:rPr lang="en-US" altLang="zh-CN" dirty="0"/>
              <a:t>very sad</a:t>
            </a:r>
            <a:r>
              <a:rPr lang="zh-CN" altLang="en-US" dirty="0"/>
              <a:t>）</a:t>
            </a:r>
          </a:p>
        </p:txBody>
      </p:sp>
      <p:sp>
        <p:nvSpPr>
          <p:cNvPr id="10" name="文本框 9">
            <a:extLst>
              <a:ext uri="{FF2B5EF4-FFF2-40B4-BE49-F238E27FC236}">
                <a16:creationId xmlns:a16="http://schemas.microsoft.com/office/drawing/2014/main" id="{EA555C40-7C7F-42B0-8D5D-BA9723F37D64}"/>
              </a:ext>
            </a:extLst>
          </p:cNvPr>
          <p:cNvSpPr txBox="1"/>
          <p:nvPr/>
        </p:nvSpPr>
        <p:spPr>
          <a:xfrm>
            <a:off x="7551642" y="4212689"/>
            <a:ext cx="2262158" cy="369332"/>
          </a:xfrm>
          <a:prstGeom prst="rect">
            <a:avLst/>
          </a:prstGeom>
          <a:noFill/>
        </p:spPr>
        <p:txBody>
          <a:bodyPr wrap="none" rtlCol="0">
            <a:spAutoFit/>
          </a:bodyPr>
          <a:lstStyle/>
          <a:p>
            <a:r>
              <a:rPr lang="zh-CN" altLang="en-US" dirty="0"/>
              <a:t>输出层：句子的情感</a:t>
            </a:r>
          </a:p>
        </p:txBody>
      </p:sp>
    </p:spTree>
    <p:extLst>
      <p:ext uri="{BB962C8B-B14F-4D97-AF65-F5344CB8AC3E}">
        <p14:creationId xmlns:p14="http://schemas.microsoft.com/office/powerpoint/2010/main" val="32506793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E956F42-FF4C-43EF-AD6E-29395995D7D8}"/>
              </a:ext>
            </a:extLst>
          </p:cNvPr>
          <p:cNvSpPr>
            <a:spLocks noGrp="1"/>
          </p:cNvSpPr>
          <p:nvPr>
            <p:ph type="body" sz="quarter" idx="11"/>
          </p:nvPr>
        </p:nvSpPr>
        <p:spPr/>
        <p:txBody>
          <a:bodyPr/>
          <a:lstStyle/>
          <a:p>
            <a:r>
              <a:rPr lang="en-US" altLang="zh-CN" dirty="0"/>
              <a:t>Question</a:t>
            </a:r>
            <a:endParaRPr lang="zh-CN" altLang="en-US" dirty="0"/>
          </a:p>
        </p:txBody>
      </p:sp>
      <p:sp>
        <p:nvSpPr>
          <p:cNvPr id="3" name="文本占位符 2">
            <a:extLst>
              <a:ext uri="{FF2B5EF4-FFF2-40B4-BE49-F238E27FC236}">
                <a16:creationId xmlns:a16="http://schemas.microsoft.com/office/drawing/2014/main" id="{0E4733BA-39DC-4323-9AFA-EA244BEBE9C8}"/>
              </a:ext>
            </a:extLst>
          </p:cNvPr>
          <p:cNvSpPr>
            <a:spLocks noGrp="1"/>
          </p:cNvSpPr>
          <p:nvPr>
            <p:ph type="body" sz="quarter" idx="14"/>
          </p:nvPr>
        </p:nvSpPr>
        <p:spPr/>
        <p:txBody>
          <a:bodyPr/>
          <a:lstStyle/>
          <a:p>
            <a:r>
              <a:rPr lang="zh-CN" altLang="en-US" dirty="0"/>
              <a:t>要使一个神经网络能够得出准确的结果，就要设置好权重和偏置值</a:t>
            </a:r>
            <a:endParaRPr lang="en-US" altLang="zh-CN" dirty="0"/>
          </a:p>
          <a:p>
            <a:pPr marL="0" indent="0">
              <a:buNone/>
            </a:pPr>
            <a:r>
              <a:rPr lang="zh-CN" altLang="en-US" dirty="0"/>
              <a:t>假设词汇库为</a:t>
            </a:r>
            <a:r>
              <a:rPr lang="en-US" altLang="zh-CN" dirty="0"/>
              <a:t>500</a:t>
            </a:r>
            <a:r>
              <a:rPr lang="zh-CN" altLang="en-US" dirty="0"/>
              <a:t>，两个隐藏层，每个隐藏层</a:t>
            </a:r>
            <a:r>
              <a:rPr lang="en-US" altLang="zh-CN" dirty="0"/>
              <a:t>50</a:t>
            </a:r>
            <a:r>
              <a:rPr lang="zh-CN" altLang="en-US" dirty="0"/>
              <a:t>个节点，最后输出层为一个节点，那么一共有</a:t>
            </a:r>
            <a:r>
              <a:rPr lang="en-US" altLang="zh-CN" dirty="0"/>
              <a:t>252700</a:t>
            </a:r>
            <a:r>
              <a:rPr lang="zh-CN" altLang="en-US" dirty="0"/>
              <a:t>个权重值和偏置值需要设置（梯度下降法）</a:t>
            </a:r>
            <a:endParaRPr lang="en-US" altLang="zh-CN" dirty="0"/>
          </a:p>
          <a:p>
            <a:pPr marL="0" indent="0">
              <a:buNone/>
            </a:pPr>
            <a:r>
              <a:rPr lang="zh-CN" altLang="en-US" dirty="0"/>
              <a:t>然而实际上，词汇库的大小远大于</a:t>
            </a:r>
            <a:r>
              <a:rPr lang="en-US" altLang="zh-CN" dirty="0"/>
              <a:t>500</a:t>
            </a:r>
            <a:r>
              <a:rPr lang="zh-CN" altLang="en-US" dirty="0"/>
              <a:t>，隐藏层的数量远大于</a:t>
            </a:r>
            <a:r>
              <a:rPr lang="en-US" altLang="zh-CN" dirty="0"/>
              <a:t>2</a:t>
            </a:r>
            <a:r>
              <a:rPr lang="zh-CN" altLang="en-US" dirty="0"/>
              <a:t>。</a:t>
            </a:r>
            <a:endParaRPr lang="en-US" altLang="zh-CN" dirty="0"/>
          </a:p>
          <a:p>
            <a:pPr marL="0" indent="0">
              <a:buNone/>
            </a:pPr>
            <a:r>
              <a:rPr lang="zh-CN" altLang="en-US" dirty="0"/>
              <a:t>这导致过多的高维矩阵运算和参数调节，大大增加了运算时间。</a:t>
            </a:r>
            <a:endParaRPr lang="en-US" altLang="zh-CN" dirty="0"/>
          </a:p>
          <a:p>
            <a:pPr marL="0" indent="0">
              <a:buNone/>
            </a:pPr>
            <a:r>
              <a:rPr lang="zh-CN" altLang="en-US" dirty="0"/>
              <a:t>因此我们需要一种办法减少神经网络的维度。</a:t>
            </a:r>
            <a:endParaRPr lang="en-US" altLang="zh-CN" dirty="0"/>
          </a:p>
        </p:txBody>
      </p:sp>
      <p:sp>
        <p:nvSpPr>
          <p:cNvPr id="4" name="灯片编号占位符 3">
            <a:extLst>
              <a:ext uri="{FF2B5EF4-FFF2-40B4-BE49-F238E27FC236}">
                <a16:creationId xmlns:a16="http://schemas.microsoft.com/office/drawing/2014/main" id="{8CCBEF19-7353-406E-9944-40FE19D1D890}"/>
              </a:ext>
            </a:extLst>
          </p:cNvPr>
          <p:cNvSpPr>
            <a:spLocks noGrp="1"/>
          </p:cNvSpPr>
          <p:nvPr>
            <p:ph type="sldNum" sz="quarter" idx="4"/>
          </p:nvPr>
        </p:nvSpPr>
        <p:spPr/>
        <p:txBody>
          <a:bodyPr/>
          <a:lstStyle/>
          <a:p>
            <a:fld id="{548644C6-89F0-466C-949F-E70AD72679A8}" type="slidenum">
              <a:rPr lang="zh-CN" altLang="en-US" smtClean="0"/>
              <a:pPr/>
              <a:t>19</a:t>
            </a:fld>
            <a:endParaRPr lang="zh-CN" altLang="en-US"/>
          </a:p>
        </p:txBody>
      </p:sp>
    </p:spTree>
    <p:extLst>
      <p:ext uri="{BB962C8B-B14F-4D97-AF65-F5344CB8AC3E}">
        <p14:creationId xmlns:p14="http://schemas.microsoft.com/office/powerpoint/2010/main" val="1928217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custDataLst>
              <p:tags r:id="rId1"/>
            </p:custDataLst>
          </p:nvPr>
        </p:nvSpPr>
        <p:spPr>
          <a:xfrm>
            <a:off x="5253478" y="886689"/>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圆角 15"/>
          <p:cNvSpPr/>
          <p:nvPr>
            <p:custDataLst>
              <p:tags r:id="rId2"/>
            </p:custDataLst>
          </p:nvPr>
        </p:nvSpPr>
        <p:spPr>
          <a:xfrm>
            <a:off x="5253478" y="1768123"/>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p:cNvSpPr/>
          <p:nvPr>
            <p:custDataLst>
              <p:tags r:id="rId3"/>
            </p:custDataLst>
          </p:nvPr>
        </p:nvSpPr>
        <p:spPr>
          <a:xfrm>
            <a:off x="5253478" y="2649557"/>
            <a:ext cx="5809673" cy="550662"/>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Object 207"/>
          <p:cNvSpPr txBox="1"/>
          <p:nvPr>
            <p:custDataLst>
              <p:tags r:id="rId4"/>
            </p:custDataLst>
          </p:nvPr>
        </p:nvSpPr>
        <p:spPr>
          <a:xfrm>
            <a:off x="5540058" y="1827821"/>
            <a:ext cx="54635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第二部分 </a:t>
            </a:r>
            <a:r>
              <a:rPr lang="zh-CN" altLang="en-US" sz="2000" spc="300" dirty="0">
                <a:solidFill>
                  <a:srgbClr val="A62038"/>
                </a:solidFill>
                <a:latin typeface="微软雅黑" panose="020B0503020204020204" pitchFamily="34" charset="-122"/>
                <a:ea typeface="微软雅黑" panose="020B0503020204020204" pitchFamily="34" charset="-122"/>
              </a:rPr>
              <a:t>神经网络和</a:t>
            </a:r>
            <a:r>
              <a:rPr lang="en-US" altLang="zh-CN" sz="2000" spc="300" dirty="0">
                <a:solidFill>
                  <a:srgbClr val="A62038"/>
                </a:solidFill>
                <a:latin typeface="微软雅黑" panose="020B0503020204020204" pitchFamily="34" charset="-122"/>
                <a:ea typeface="微软雅黑" panose="020B0503020204020204" pitchFamily="34" charset="-122"/>
              </a:rPr>
              <a:t>Embedding</a:t>
            </a:r>
            <a:endParaRPr lang="zh-CN" altLang="en-US" sz="2000" spc="300" dirty="0">
              <a:solidFill>
                <a:srgbClr val="A62038"/>
              </a:solidFill>
              <a:latin typeface="微软雅黑" panose="020B0503020204020204" pitchFamily="34" charset="-122"/>
              <a:ea typeface="微软雅黑" panose="020B0503020204020204" pitchFamily="34" charset="-122"/>
            </a:endParaRPr>
          </a:p>
        </p:txBody>
      </p:sp>
      <p:sp>
        <p:nvSpPr>
          <p:cNvPr id="7" name="Object 209"/>
          <p:cNvSpPr txBox="1"/>
          <p:nvPr>
            <p:custDataLst>
              <p:tags r:id="rId5"/>
            </p:custDataLst>
          </p:nvPr>
        </p:nvSpPr>
        <p:spPr>
          <a:xfrm>
            <a:off x="5533707" y="949491"/>
            <a:ext cx="5469940"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第一部分 </a:t>
            </a:r>
            <a:r>
              <a:rPr lang="en-US" altLang="zh-CN" sz="2000" spc="300" dirty="0">
                <a:solidFill>
                  <a:srgbClr val="A62038"/>
                </a:solidFill>
                <a:latin typeface="微软雅黑" panose="020B0503020204020204" pitchFamily="34" charset="-122"/>
                <a:ea typeface="微软雅黑" panose="020B0503020204020204" pitchFamily="34" charset="-122"/>
              </a:rPr>
              <a:t>NLP</a:t>
            </a:r>
            <a:r>
              <a:rPr lang="zh-CN" altLang="en-US" sz="2000" spc="300" dirty="0">
                <a:solidFill>
                  <a:srgbClr val="A62038"/>
                </a:solidFill>
                <a:latin typeface="微软雅黑" panose="020B0503020204020204" pitchFamily="34" charset="-122"/>
                <a:ea typeface="微软雅黑" panose="020B0503020204020204" pitchFamily="34" charset="-122"/>
              </a:rPr>
              <a:t>简介与早期发展</a:t>
            </a:r>
          </a:p>
        </p:txBody>
      </p:sp>
      <p:sp>
        <p:nvSpPr>
          <p:cNvPr id="9" name="Object 205"/>
          <p:cNvSpPr txBox="1"/>
          <p:nvPr>
            <p:custDataLst>
              <p:tags r:id="rId6"/>
            </p:custDataLst>
          </p:nvPr>
        </p:nvSpPr>
        <p:spPr>
          <a:xfrm>
            <a:off x="5565457" y="2706151"/>
            <a:ext cx="5438189" cy="457200"/>
          </a:xfrm>
          <a:prstGeom prst="rect">
            <a:avLst/>
          </a:prstGeom>
        </p:spPr>
        <p:txBody>
          <a:bodyPr vert="horz" rtlCol="0" anchor="ctr" anchorCtr="0">
            <a:noAutofit/>
          </a:bodyPr>
          <a:lstStyle/>
          <a:p>
            <a:pPr defTabSz="457200"/>
            <a:r>
              <a:rPr lang="zh-CN" altLang="en-US" sz="3000" spc="300" dirty="0">
                <a:solidFill>
                  <a:srgbClr val="A62038"/>
                </a:solidFill>
                <a:latin typeface="微软雅黑" panose="020B0503020204020204" pitchFamily="34" charset="-122"/>
                <a:ea typeface="微软雅黑" panose="020B0503020204020204" pitchFamily="34" charset="-122"/>
              </a:rPr>
              <a:t>第三部分 </a:t>
            </a:r>
            <a:r>
              <a:rPr lang="en-US" altLang="zh-CN" sz="2000" spc="300" dirty="0">
                <a:solidFill>
                  <a:srgbClr val="A62038"/>
                </a:solidFill>
                <a:latin typeface="微软雅黑" panose="020B0503020204020204" pitchFamily="34" charset="-122"/>
                <a:ea typeface="微软雅黑" panose="020B0503020204020204" pitchFamily="34" charset="-122"/>
              </a:rPr>
              <a:t>Transformer</a:t>
            </a:r>
            <a:endParaRPr lang="zh-CN" altLang="en-US" sz="2000" spc="300" dirty="0">
              <a:solidFill>
                <a:srgbClr val="A62038"/>
              </a:solidFill>
              <a:latin typeface="微软雅黑" panose="020B0503020204020204" pitchFamily="34" charset="-122"/>
              <a:ea typeface="微软雅黑" panose="020B0503020204020204" pitchFamily="34" charset="-122"/>
            </a:endParaRPr>
          </a:p>
        </p:txBody>
      </p:sp>
      <p:sp>
        <p:nvSpPr>
          <p:cNvPr id="10" name="灯片编号占位符 9"/>
          <p:cNvSpPr>
            <a:spLocks noGrp="1"/>
          </p:cNvSpPr>
          <p:nvPr>
            <p:ph type="sldNum" sz="quarter" idx="4"/>
          </p:nvPr>
        </p:nvSpPr>
        <p:spPr/>
        <p:txBody>
          <a:bodyPr/>
          <a:lstStyle/>
          <a:p>
            <a:fld id="{548644C6-89F0-466C-949F-E70AD72679A8}" type="slidenum">
              <a:rPr lang="zh-CN" altLang="en-US" smtClean="0"/>
              <a:t>2</a:t>
            </a:fld>
            <a:endParaRPr lang="zh-CN" altLang="en-US"/>
          </a:p>
        </p:txBody>
      </p:sp>
      <p:cxnSp>
        <p:nvCxnSpPr>
          <p:cNvPr id="11" name="直接连接符 10"/>
          <p:cNvCxnSpPr/>
          <p:nvPr/>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矩形: 圆角 11"/>
          <p:cNvSpPr/>
          <p:nvPr/>
        </p:nvSpPr>
        <p:spPr>
          <a:xfrm>
            <a:off x="978420" y="2505046"/>
            <a:ext cx="1485830" cy="45719"/>
          </a:xfrm>
          <a:prstGeom prst="roundRect">
            <a:avLst>
              <a:gd name="adj" fmla="val 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Object 207"/>
          <p:cNvSpPr txBox="1"/>
          <p:nvPr>
            <p:custDataLst>
              <p:tags r:id="rId7"/>
            </p:custDataLst>
          </p:nvPr>
        </p:nvSpPr>
        <p:spPr>
          <a:xfrm>
            <a:off x="4300963" y="1827821"/>
            <a:ext cx="1153202"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02</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
        <p:nvSpPr>
          <p:cNvPr id="23" name="Object 209"/>
          <p:cNvSpPr txBox="1"/>
          <p:nvPr>
            <p:custDataLst>
              <p:tags r:id="rId8"/>
            </p:custDataLst>
          </p:nvPr>
        </p:nvSpPr>
        <p:spPr>
          <a:xfrm>
            <a:off x="4294611" y="949491"/>
            <a:ext cx="1154543"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01</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900" spc="300" dirty="0">
              <a:solidFill>
                <a:prstClr val="black"/>
              </a:solidFill>
              <a:latin typeface="微软雅黑" panose="020B0503020204020204" pitchFamily="34" charset="-122"/>
              <a:ea typeface="微软雅黑" panose="020B0503020204020204" pitchFamily="34" charset="-122"/>
            </a:endParaRPr>
          </a:p>
        </p:txBody>
      </p:sp>
      <p:sp>
        <p:nvSpPr>
          <p:cNvPr id="24" name="Object 205"/>
          <p:cNvSpPr txBox="1"/>
          <p:nvPr>
            <p:custDataLst>
              <p:tags r:id="rId9"/>
            </p:custDataLst>
          </p:nvPr>
        </p:nvSpPr>
        <p:spPr>
          <a:xfrm>
            <a:off x="4326361" y="2706151"/>
            <a:ext cx="1147841" cy="457200"/>
          </a:xfrm>
          <a:prstGeom prst="rect">
            <a:avLst/>
          </a:prstGeom>
        </p:spPr>
        <p:txBody>
          <a:bodyPr vert="horz" rtlCol="0" anchor="ctr" anchorCtr="0">
            <a:noAutofit/>
          </a:bodyPr>
          <a:lstStyle/>
          <a:p>
            <a:pPr defTabSz="457200"/>
            <a:r>
              <a:rPr lang="en-US" altLang="zh-CN" sz="3000" spc="300" dirty="0">
                <a:solidFill>
                  <a:srgbClr val="E0CFBD"/>
                </a:solidFill>
                <a:latin typeface="微软雅黑" panose="020B0503020204020204" pitchFamily="34" charset="-122"/>
                <a:ea typeface="微软雅黑" panose="020B0503020204020204" pitchFamily="34" charset="-122"/>
              </a:rPr>
              <a:t>03</a:t>
            </a:r>
            <a:r>
              <a:rPr lang="en-US" altLang="zh-CN" sz="3000" spc="300" dirty="0">
                <a:solidFill>
                  <a:schemeClr val="bg1">
                    <a:lumMod val="65000"/>
                  </a:schemeClr>
                </a:solidFill>
                <a:latin typeface="微软雅黑" panose="020B0503020204020204" pitchFamily="34" charset="-122"/>
                <a:ea typeface="微软雅黑" panose="020B0503020204020204" pitchFamily="34" charset="-122"/>
              </a:rPr>
              <a:t>-</a:t>
            </a:r>
            <a:endParaRPr lang="zh-CN" altLang="en-US" sz="3000"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B187F22-CCCB-45A7-899D-9D926C1D8799}"/>
              </a:ext>
            </a:extLst>
          </p:cNvPr>
          <p:cNvSpPr>
            <a:spLocks noGrp="1"/>
          </p:cNvSpPr>
          <p:nvPr>
            <p:ph type="body" sz="quarter" idx="11"/>
          </p:nvPr>
        </p:nvSpPr>
        <p:spPr/>
        <p:txBody>
          <a:bodyPr/>
          <a:lstStyle/>
          <a:p>
            <a:r>
              <a:rPr lang="en-US" altLang="zh-CN" dirty="0"/>
              <a:t>Embedding</a:t>
            </a:r>
            <a:endParaRPr lang="zh-CN" altLang="en-US" dirty="0"/>
          </a:p>
        </p:txBody>
      </p:sp>
      <p:sp>
        <p:nvSpPr>
          <p:cNvPr id="3" name="文本占位符 2">
            <a:extLst>
              <a:ext uri="{FF2B5EF4-FFF2-40B4-BE49-F238E27FC236}">
                <a16:creationId xmlns:a16="http://schemas.microsoft.com/office/drawing/2014/main" id="{D6D1DEC3-EF55-4DEE-AF6F-FCE667C3BAF9}"/>
              </a:ext>
            </a:extLst>
          </p:cNvPr>
          <p:cNvSpPr>
            <a:spLocks noGrp="1"/>
          </p:cNvSpPr>
          <p:nvPr>
            <p:ph type="body" sz="quarter" idx="14"/>
          </p:nvPr>
        </p:nvSpPr>
        <p:spPr/>
        <p:txBody>
          <a:bodyPr/>
          <a:lstStyle/>
          <a:p>
            <a:r>
              <a:rPr lang="en-US" altLang="zh-CN" b="1" dirty="0"/>
              <a:t>Embedding</a:t>
            </a:r>
            <a:r>
              <a:rPr lang="zh-CN" altLang="en-US" dirty="0"/>
              <a:t>（词嵌入）是将初始的词向量映射到一个</a:t>
            </a:r>
            <a:r>
              <a:rPr lang="zh-CN" altLang="en-US" b="1" dirty="0"/>
              <a:t>连续的稠密向量空间</a:t>
            </a:r>
            <a:r>
              <a:rPr lang="zh-CN" altLang="en-US" dirty="0"/>
              <a:t>的过程。</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D049C6A4-3AF4-42EF-95F4-5427D8C0C8CA}"/>
              </a:ext>
            </a:extLst>
          </p:cNvPr>
          <p:cNvSpPr>
            <a:spLocks noGrp="1"/>
          </p:cNvSpPr>
          <p:nvPr>
            <p:ph type="sldNum" sz="quarter" idx="4"/>
          </p:nvPr>
        </p:nvSpPr>
        <p:spPr/>
        <p:txBody>
          <a:bodyPr/>
          <a:lstStyle/>
          <a:p>
            <a:fld id="{548644C6-89F0-466C-949F-E70AD72679A8}" type="slidenum">
              <a:rPr lang="zh-CN" altLang="en-US" smtClean="0"/>
              <a:pPr/>
              <a:t>20</a:t>
            </a:fld>
            <a:endParaRPr lang="zh-CN" altLang="en-US"/>
          </a:p>
        </p:txBody>
      </p:sp>
      <p:sp>
        <p:nvSpPr>
          <p:cNvPr id="5" name="文本框 4">
            <a:extLst>
              <a:ext uri="{FF2B5EF4-FFF2-40B4-BE49-F238E27FC236}">
                <a16:creationId xmlns:a16="http://schemas.microsoft.com/office/drawing/2014/main" id="{8064B908-2B15-4983-A7B8-BCE3A5F0A292}"/>
              </a:ext>
            </a:extLst>
          </p:cNvPr>
          <p:cNvSpPr txBox="1"/>
          <p:nvPr/>
        </p:nvSpPr>
        <p:spPr>
          <a:xfrm>
            <a:off x="563076" y="2301139"/>
            <a:ext cx="4222631" cy="369332"/>
          </a:xfrm>
          <a:prstGeom prst="rect">
            <a:avLst/>
          </a:prstGeom>
          <a:noFill/>
        </p:spPr>
        <p:txBody>
          <a:bodyPr wrap="none" rtlCol="0">
            <a:spAutoFit/>
          </a:bodyPr>
          <a:lstStyle/>
          <a:p>
            <a:r>
              <a:rPr lang="en-US" altLang="zh-CN" dirty="0"/>
              <a:t>Embedding</a:t>
            </a:r>
            <a:r>
              <a:rPr lang="zh-CN" altLang="en-US" dirty="0"/>
              <a:t>对应一个矩阵称为嵌入矩阵</a:t>
            </a:r>
          </a:p>
        </p:txBody>
      </p:sp>
      <p:sp>
        <p:nvSpPr>
          <p:cNvPr id="7" name="双括号 6">
            <a:extLst>
              <a:ext uri="{FF2B5EF4-FFF2-40B4-BE49-F238E27FC236}">
                <a16:creationId xmlns:a16="http://schemas.microsoft.com/office/drawing/2014/main" id="{A172FA4F-A943-4517-8096-910C0363C953}"/>
              </a:ext>
            </a:extLst>
          </p:cNvPr>
          <p:cNvSpPr/>
          <p:nvPr/>
        </p:nvSpPr>
        <p:spPr>
          <a:xfrm>
            <a:off x="7567811" y="1998327"/>
            <a:ext cx="1871190" cy="1507914"/>
          </a:xfrm>
          <a:prstGeom prst="bracket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0B0DF114-886E-4119-8907-FFEBA5E5D6E7}"/>
              </a:ext>
            </a:extLst>
          </p:cNvPr>
          <p:cNvSpPr txBox="1"/>
          <p:nvPr/>
        </p:nvSpPr>
        <p:spPr>
          <a:xfrm>
            <a:off x="6943339" y="1917757"/>
            <a:ext cx="461665" cy="1750076"/>
          </a:xfrm>
          <a:prstGeom prst="rect">
            <a:avLst/>
          </a:prstGeom>
          <a:noFill/>
        </p:spPr>
        <p:txBody>
          <a:bodyPr wrap="square" rtlCol="0">
            <a:spAutoFit/>
          </a:bodyPr>
          <a:lstStyle/>
          <a:p>
            <a:r>
              <a:rPr lang="zh-CN" altLang="en-US" dirty="0"/>
              <a:t>词</a:t>
            </a:r>
            <a:endParaRPr lang="en-US" altLang="zh-CN" dirty="0"/>
          </a:p>
          <a:p>
            <a:r>
              <a:rPr lang="zh-CN" altLang="en-US" dirty="0"/>
              <a:t>汇</a:t>
            </a:r>
            <a:endParaRPr lang="en-US" altLang="zh-CN" dirty="0"/>
          </a:p>
          <a:p>
            <a:r>
              <a:rPr lang="zh-CN" altLang="en-US" dirty="0"/>
              <a:t>库</a:t>
            </a:r>
            <a:endParaRPr lang="en-US" altLang="zh-CN" dirty="0"/>
          </a:p>
          <a:p>
            <a:r>
              <a:rPr lang="zh-CN" altLang="en-US" dirty="0"/>
              <a:t>的</a:t>
            </a:r>
            <a:endParaRPr lang="en-US" altLang="zh-CN" dirty="0"/>
          </a:p>
          <a:p>
            <a:r>
              <a:rPr lang="zh-CN" altLang="en-US" dirty="0"/>
              <a:t>大</a:t>
            </a:r>
            <a:endParaRPr lang="en-US" altLang="zh-CN" dirty="0"/>
          </a:p>
          <a:p>
            <a:r>
              <a:rPr lang="zh-CN" altLang="en-US" dirty="0"/>
              <a:t>小</a:t>
            </a:r>
          </a:p>
        </p:txBody>
      </p:sp>
      <p:sp>
        <p:nvSpPr>
          <p:cNvPr id="10" name="文本框 9">
            <a:extLst>
              <a:ext uri="{FF2B5EF4-FFF2-40B4-BE49-F238E27FC236}">
                <a16:creationId xmlns:a16="http://schemas.microsoft.com/office/drawing/2014/main" id="{35535AFE-A6F6-4739-B346-A605ED6B074C}"/>
              </a:ext>
            </a:extLst>
          </p:cNvPr>
          <p:cNvSpPr txBox="1"/>
          <p:nvPr/>
        </p:nvSpPr>
        <p:spPr>
          <a:xfrm>
            <a:off x="7718576" y="3596569"/>
            <a:ext cx="1569660" cy="369332"/>
          </a:xfrm>
          <a:prstGeom prst="rect">
            <a:avLst/>
          </a:prstGeom>
          <a:noFill/>
        </p:spPr>
        <p:txBody>
          <a:bodyPr wrap="none" rtlCol="0">
            <a:spAutoFit/>
          </a:bodyPr>
          <a:lstStyle/>
          <a:p>
            <a:r>
              <a:rPr lang="zh-CN" altLang="en-US" dirty="0"/>
              <a:t>处理后的维度</a:t>
            </a:r>
          </a:p>
        </p:txBody>
      </p:sp>
      <p:sp>
        <p:nvSpPr>
          <p:cNvPr id="11" name="文本框 10">
            <a:extLst>
              <a:ext uri="{FF2B5EF4-FFF2-40B4-BE49-F238E27FC236}">
                <a16:creationId xmlns:a16="http://schemas.microsoft.com/office/drawing/2014/main" id="{13FC8788-9963-4E4E-B3EE-ACA8A3428F50}"/>
              </a:ext>
            </a:extLst>
          </p:cNvPr>
          <p:cNvSpPr txBox="1"/>
          <p:nvPr/>
        </p:nvSpPr>
        <p:spPr>
          <a:xfrm>
            <a:off x="689696" y="3958446"/>
            <a:ext cx="2214068" cy="1754326"/>
          </a:xfrm>
          <a:prstGeom prst="rect">
            <a:avLst/>
          </a:prstGeom>
          <a:noFill/>
        </p:spPr>
        <p:txBody>
          <a:bodyPr wrap="none" rtlCol="0">
            <a:spAutoFit/>
          </a:bodyPr>
          <a:lstStyle/>
          <a:p>
            <a:r>
              <a:rPr lang="zh-CN" altLang="en-US" dirty="0"/>
              <a:t>例如：</a:t>
            </a:r>
            <a:endParaRPr lang="en-US" altLang="zh-CN" dirty="0"/>
          </a:p>
          <a:p>
            <a:r>
              <a:rPr lang="zh-CN" altLang="en-US" dirty="0"/>
              <a:t>词汇库为</a:t>
            </a:r>
            <a:r>
              <a:rPr lang="en-US" altLang="zh-CN" dirty="0"/>
              <a:t>{</a:t>
            </a:r>
            <a:r>
              <a:rPr lang="en-US" altLang="zh-CN" dirty="0" err="1"/>
              <a:t>cat,I,dog</a:t>
            </a:r>
            <a:r>
              <a:rPr lang="en-US" altLang="zh-CN" dirty="0"/>
              <a:t>}</a:t>
            </a:r>
          </a:p>
          <a:p>
            <a:endParaRPr lang="en-US" altLang="zh-CN" dirty="0"/>
          </a:p>
          <a:p>
            <a:r>
              <a:rPr lang="en-US" altLang="zh-CN" dirty="0"/>
              <a:t>Cat    [1,0,0]</a:t>
            </a:r>
          </a:p>
          <a:p>
            <a:r>
              <a:rPr lang="en-US" altLang="zh-CN" dirty="0"/>
              <a:t>I        [0,1,0]</a:t>
            </a:r>
          </a:p>
          <a:p>
            <a:r>
              <a:rPr lang="en-US" altLang="zh-CN" dirty="0"/>
              <a:t>Dog  [0,0,1]</a:t>
            </a:r>
            <a:endParaRPr lang="zh-CN" altLang="en-US" dirty="0"/>
          </a:p>
        </p:txBody>
      </p:sp>
      <p:pic>
        <p:nvPicPr>
          <p:cNvPr id="13" name="图片 12">
            <a:extLst>
              <a:ext uri="{FF2B5EF4-FFF2-40B4-BE49-F238E27FC236}">
                <a16:creationId xmlns:a16="http://schemas.microsoft.com/office/drawing/2014/main" id="{3CC4348C-3056-44C3-82CA-AA240F7FA0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21477" y="3862759"/>
            <a:ext cx="866417" cy="1147507"/>
          </a:xfrm>
          <a:prstGeom prst="rect">
            <a:avLst/>
          </a:prstGeom>
        </p:spPr>
      </p:pic>
      <p:sp>
        <p:nvSpPr>
          <p:cNvPr id="14" name="文本框 13">
            <a:extLst>
              <a:ext uri="{FF2B5EF4-FFF2-40B4-BE49-F238E27FC236}">
                <a16:creationId xmlns:a16="http://schemas.microsoft.com/office/drawing/2014/main" id="{F0C2452B-2F9B-4DDA-A3B6-474C266D75AC}"/>
              </a:ext>
            </a:extLst>
          </p:cNvPr>
          <p:cNvSpPr txBox="1"/>
          <p:nvPr/>
        </p:nvSpPr>
        <p:spPr>
          <a:xfrm>
            <a:off x="3307947" y="3483167"/>
            <a:ext cx="1338828" cy="369332"/>
          </a:xfrm>
          <a:prstGeom prst="rect">
            <a:avLst/>
          </a:prstGeom>
          <a:noFill/>
        </p:spPr>
        <p:txBody>
          <a:bodyPr wrap="none" rtlCol="0">
            <a:spAutoFit/>
          </a:bodyPr>
          <a:lstStyle/>
          <a:p>
            <a:r>
              <a:rPr lang="zh-CN" altLang="en-US" dirty="0"/>
              <a:t>嵌入矩阵为</a:t>
            </a:r>
          </a:p>
        </p:txBody>
      </p:sp>
      <p:cxnSp>
        <p:nvCxnSpPr>
          <p:cNvPr id="16" name="直接箭头连接符 15">
            <a:extLst>
              <a:ext uri="{FF2B5EF4-FFF2-40B4-BE49-F238E27FC236}">
                <a16:creationId xmlns:a16="http://schemas.microsoft.com/office/drawing/2014/main" id="{5B2D319D-8A42-4337-B3A5-46A1E6991B30}"/>
              </a:ext>
            </a:extLst>
          </p:cNvPr>
          <p:cNvCxnSpPr>
            <a:cxnSpLocks/>
          </p:cNvCxnSpPr>
          <p:nvPr/>
        </p:nvCxnSpPr>
        <p:spPr>
          <a:xfrm>
            <a:off x="2628106" y="5150734"/>
            <a:ext cx="30955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9160849E-CD2E-4619-913E-9BE80DCA32D6}"/>
              </a:ext>
            </a:extLst>
          </p:cNvPr>
          <p:cNvSpPr txBox="1"/>
          <p:nvPr/>
        </p:nvSpPr>
        <p:spPr>
          <a:xfrm>
            <a:off x="5827853" y="4548601"/>
            <a:ext cx="6099858" cy="923330"/>
          </a:xfrm>
          <a:prstGeom prst="rect">
            <a:avLst/>
          </a:prstGeom>
          <a:noFill/>
        </p:spPr>
        <p:txBody>
          <a:bodyPr wrap="square">
            <a:spAutoFit/>
          </a:bodyPr>
          <a:lstStyle/>
          <a:p>
            <a:r>
              <a:rPr lang="en-US" altLang="zh-CN" dirty="0"/>
              <a:t>Cat    [0.1]</a:t>
            </a:r>
          </a:p>
          <a:p>
            <a:r>
              <a:rPr lang="en-US" altLang="zh-CN" dirty="0"/>
              <a:t>I        [0.2]</a:t>
            </a:r>
          </a:p>
          <a:p>
            <a:r>
              <a:rPr lang="en-US" altLang="zh-CN" dirty="0"/>
              <a:t>Dog  [0.3]</a:t>
            </a:r>
            <a:endParaRPr lang="zh-CN" altLang="en-US" dirty="0"/>
          </a:p>
        </p:txBody>
      </p:sp>
    </p:spTree>
    <p:extLst>
      <p:ext uri="{BB962C8B-B14F-4D97-AF65-F5344CB8AC3E}">
        <p14:creationId xmlns:p14="http://schemas.microsoft.com/office/powerpoint/2010/main" val="40971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D12FDAC-1132-47D6-A6AD-3D08D316D489}"/>
              </a:ext>
            </a:extLst>
          </p:cNvPr>
          <p:cNvSpPr>
            <a:spLocks noGrp="1"/>
          </p:cNvSpPr>
          <p:nvPr>
            <p:ph type="body" sz="quarter" idx="11"/>
          </p:nvPr>
        </p:nvSpPr>
        <p:spPr/>
        <p:txBody>
          <a:bodyPr/>
          <a:lstStyle/>
          <a:p>
            <a:r>
              <a:rPr lang="en-US" altLang="zh-CN" dirty="0"/>
              <a:t>Embedding</a:t>
            </a:r>
            <a:endParaRPr lang="zh-CN" altLang="en-US" dirty="0"/>
          </a:p>
        </p:txBody>
      </p:sp>
      <p:sp>
        <p:nvSpPr>
          <p:cNvPr id="3" name="文本占位符 2">
            <a:extLst>
              <a:ext uri="{FF2B5EF4-FFF2-40B4-BE49-F238E27FC236}">
                <a16:creationId xmlns:a16="http://schemas.microsoft.com/office/drawing/2014/main" id="{237743CF-F9EA-419B-99DB-A81E703B47AB}"/>
              </a:ext>
            </a:extLst>
          </p:cNvPr>
          <p:cNvSpPr>
            <a:spLocks noGrp="1"/>
          </p:cNvSpPr>
          <p:nvPr>
            <p:ph type="body" sz="quarter" idx="14"/>
          </p:nvPr>
        </p:nvSpPr>
        <p:spPr/>
        <p:txBody>
          <a:bodyPr/>
          <a:lstStyle/>
          <a:p>
            <a:r>
              <a:rPr lang="en-US" altLang="zh-CN" dirty="0"/>
              <a:t>Embedding</a:t>
            </a:r>
            <a:r>
              <a:rPr lang="zh-CN" altLang="en-US" dirty="0"/>
              <a:t>可以将原本十几万维的</a:t>
            </a:r>
            <a:r>
              <a:rPr lang="en-US" altLang="zh-CN" dirty="0"/>
              <a:t>one-hot</a:t>
            </a:r>
            <a:r>
              <a:rPr lang="zh-CN" altLang="en-US" dirty="0"/>
              <a:t>编码的词向量转化至几百维，大大减少了矩阵运算的时间，并且可以通过巧妙的设置数据，保留了单词的各个属性（情感，词性</a:t>
            </a:r>
            <a:r>
              <a:rPr lang="en-US" altLang="zh-CN" dirty="0"/>
              <a:t>…</a:t>
            </a:r>
            <a:r>
              <a:rPr lang="zh-CN" altLang="en-US" dirty="0"/>
              <a:t>）</a:t>
            </a:r>
            <a:endParaRPr lang="en-US" altLang="zh-CN" dirty="0"/>
          </a:p>
          <a:p>
            <a:r>
              <a:rPr lang="zh-CN" altLang="en-US" dirty="0"/>
              <a:t>其中语义相近的词的向量距离更近。</a:t>
            </a:r>
          </a:p>
        </p:txBody>
      </p:sp>
      <p:sp>
        <p:nvSpPr>
          <p:cNvPr id="4" name="灯片编号占位符 3">
            <a:extLst>
              <a:ext uri="{FF2B5EF4-FFF2-40B4-BE49-F238E27FC236}">
                <a16:creationId xmlns:a16="http://schemas.microsoft.com/office/drawing/2014/main" id="{CBB28DC5-B628-4EAA-8BD0-B13BBEF856A7}"/>
              </a:ext>
            </a:extLst>
          </p:cNvPr>
          <p:cNvSpPr>
            <a:spLocks noGrp="1"/>
          </p:cNvSpPr>
          <p:nvPr>
            <p:ph type="sldNum" sz="quarter" idx="4"/>
          </p:nvPr>
        </p:nvSpPr>
        <p:spPr/>
        <p:txBody>
          <a:bodyPr/>
          <a:lstStyle/>
          <a:p>
            <a:fld id="{548644C6-89F0-466C-949F-E70AD72679A8}" type="slidenum">
              <a:rPr lang="zh-CN" altLang="en-US" smtClean="0"/>
              <a:pPr/>
              <a:t>21</a:t>
            </a:fld>
            <a:endParaRPr lang="zh-CN" altLang="en-US"/>
          </a:p>
        </p:txBody>
      </p:sp>
    </p:spTree>
    <p:extLst>
      <p:ext uri="{BB962C8B-B14F-4D97-AF65-F5344CB8AC3E}">
        <p14:creationId xmlns:p14="http://schemas.microsoft.com/office/powerpoint/2010/main" val="4228911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71E1585-90A1-4A4E-96A2-EC792848FF3A}"/>
              </a:ext>
            </a:extLst>
          </p:cNvPr>
          <p:cNvSpPr>
            <a:spLocks noGrp="1"/>
          </p:cNvSpPr>
          <p:nvPr>
            <p:ph type="body" sz="quarter" idx="11"/>
          </p:nvPr>
        </p:nvSpPr>
        <p:spPr/>
        <p:txBody>
          <a:bodyPr/>
          <a:lstStyle/>
          <a:p>
            <a:r>
              <a:rPr lang="en-US" altLang="zh-CN" dirty="0"/>
              <a:t>Word2vec</a:t>
            </a:r>
            <a:endParaRPr lang="zh-CN" altLang="en-US" dirty="0"/>
          </a:p>
        </p:txBody>
      </p:sp>
      <p:sp>
        <p:nvSpPr>
          <p:cNvPr id="3" name="文本占位符 2">
            <a:extLst>
              <a:ext uri="{FF2B5EF4-FFF2-40B4-BE49-F238E27FC236}">
                <a16:creationId xmlns:a16="http://schemas.microsoft.com/office/drawing/2014/main" id="{8D871BB6-3714-488B-B405-91E744E6D9B7}"/>
              </a:ext>
            </a:extLst>
          </p:cNvPr>
          <p:cNvSpPr>
            <a:spLocks noGrp="1"/>
          </p:cNvSpPr>
          <p:nvPr>
            <p:ph type="body" sz="quarter" idx="14"/>
          </p:nvPr>
        </p:nvSpPr>
        <p:spPr/>
        <p:txBody>
          <a:bodyPr/>
          <a:lstStyle/>
          <a:p>
            <a:r>
              <a:rPr lang="en-US" altLang="zh-CN" dirty="0"/>
              <a:t>Word2vec</a:t>
            </a:r>
            <a:r>
              <a:rPr lang="zh-CN" altLang="en-US" dirty="0"/>
              <a:t>是目前广泛使用的</a:t>
            </a:r>
            <a:r>
              <a:rPr lang="en-US" altLang="zh-CN" dirty="0"/>
              <a:t>embedding</a:t>
            </a:r>
            <a:r>
              <a:rPr lang="zh-CN" altLang="en-US" dirty="0"/>
              <a:t>算法，是由 </a:t>
            </a:r>
            <a:r>
              <a:rPr lang="en-US" altLang="zh-CN" b="1" dirty="0"/>
              <a:t>Tomas </a:t>
            </a:r>
            <a:r>
              <a:rPr lang="en-US" altLang="zh-CN" b="1" dirty="0" err="1"/>
              <a:t>Mikolov</a:t>
            </a:r>
            <a:r>
              <a:rPr lang="zh-CN" altLang="en-US" dirty="0"/>
              <a:t> 等人在 </a:t>
            </a:r>
            <a:r>
              <a:rPr lang="en-US" altLang="zh-CN" dirty="0"/>
              <a:t>2013 </a:t>
            </a:r>
            <a:r>
              <a:rPr lang="zh-CN" altLang="en-US" dirty="0"/>
              <a:t>年提出的一个算法，旨在通过 </a:t>
            </a:r>
            <a:r>
              <a:rPr lang="zh-CN" altLang="en-US" b="1" dirty="0"/>
              <a:t>上下文</a:t>
            </a:r>
            <a:r>
              <a:rPr lang="zh-CN" altLang="en-US" dirty="0"/>
              <a:t> 来学习词汇的 </a:t>
            </a:r>
            <a:r>
              <a:rPr lang="zh-CN" altLang="en-US" b="1" dirty="0"/>
              <a:t>向量表示</a:t>
            </a:r>
            <a:r>
              <a:rPr lang="zh-CN" altLang="en-US" dirty="0"/>
              <a:t>。该方法的核心思想是：如果两个单词在相似的上下文中出现，它们的向量应该相似。</a:t>
            </a:r>
            <a:endParaRPr lang="en-US" altLang="zh-CN" dirty="0"/>
          </a:p>
          <a:p>
            <a:r>
              <a:rPr lang="en-US" altLang="zh-CN" dirty="0"/>
              <a:t>Word2vec</a:t>
            </a:r>
            <a:r>
              <a:rPr lang="zh-CN" altLang="en-US" dirty="0"/>
              <a:t>有两个训练模式，</a:t>
            </a:r>
            <a:r>
              <a:rPr lang="en-US" altLang="zh-CN" b="1" dirty="0"/>
              <a:t> CBOW</a:t>
            </a:r>
            <a:r>
              <a:rPr lang="zh-CN" altLang="en-US" b="1" dirty="0"/>
              <a:t>和</a:t>
            </a:r>
            <a:r>
              <a:rPr lang="en-US" altLang="zh-CN" dirty="0"/>
              <a:t>Skip-Gram</a:t>
            </a:r>
            <a:r>
              <a:rPr lang="zh-CN" altLang="en-US" dirty="0"/>
              <a:t>，其中</a:t>
            </a:r>
            <a:r>
              <a:rPr lang="en-US" altLang="zh-CN" dirty="0"/>
              <a:t>Skip-Gram</a:t>
            </a:r>
            <a:r>
              <a:rPr lang="zh-CN" altLang="en-US" dirty="0"/>
              <a:t>更为常用。</a:t>
            </a:r>
            <a:endParaRPr lang="en-US" altLang="zh-CN" dirty="0"/>
          </a:p>
          <a:p>
            <a:endParaRPr lang="zh-CN" altLang="en-US" dirty="0"/>
          </a:p>
        </p:txBody>
      </p:sp>
      <p:sp>
        <p:nvSpPr>
          <p:cNvPr id="4" name="灯片编号占位符 3">
            <a:extLst>
              <a:ext uri="{FF2B5EF4-FFF2-40B4-BE49-F238E27FC236}">
                <a16:creationId xmlns:a16="http://schemas.microsoft.com/office/drawing/2014/main" id="{78C0A0E7-D43F-4F22-9D4A-3BF24A2571C6}"/>
              </a:ext>
            </a:extLst>
          </p:cNvPr>
          <p:cNvSpPr>
            <a:spLocks noGrp="1"/>
          </p:cNvSpPr>
          <p:nvPr>
            <p:ph type="sldNum" sz="quarter" idx="4"/>
          </p:nvPr>
        </p:nvSpPr>
        <p:spPr/>
        <p:txBody>
          <a:bodyPr/>
          <a:lstStyle/>
          <a:p>
            <a:fld id="{548644C6-89F0-466C-949F-E70AD72679A8}" type="slidenum">
              <a:rPr lang="zh-CN" altLang="en-US" smtClean="0"/>
              <a:pPr/>
              <a:t>22</a:t>
            </a:fld>
            <a:endParaRPr lang="zh-CN" altLang="en-US"/>
          </a:p>
        </p:txBody>
      </p:sp>
    </p:spTree>
    <p:extLst>
      <p:ext uri="{BB962C8B-B14F-4D97-AF65-F5344CB8AC3E}">
        <p14:creationId xmlns:p14="http://schemas.microsoft.com/office/powerpoint/2010/main" val="3299658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ECB7677-4073-4E6F-B702-CCC26A3B1E90}"/>
              </a:ext>
            </a:extLst>
          </p:cNvPr>
          <p:cNvSpPr>
            <a:spLocks noGrp="1"/>
          </p:cNvSpPr>
          <p:nvPr>
            <p:ph type="body" sz="quarter" idx="11"/>
          </p:nvPr>
        </p:nvSpPr>
        <p:spPr/>
        <p:txBody>
          <a:bodyPr/>
          <a:lstStyle/>
          <a:p>
            <a:r>
              <a:rPr lang="en-US" altLang="zh-CN" dirty="0"/>
              <a:t>Skip-Gram</a:t>
            </a:r>
            <a:endParaRPr lang="zh-CN" altLang="en-US" dirty="0"/>
          </a:p>
        </p:txBody>
      </p:sp>
      <p:sp>
        <p:nvSpPr>
          <p:cNvPr id="3" name="文本占位符 2">
            <a:extLst>
              <a:ext uri="{FF2B5EF4-FFF2-40B4-BE49-F238E27FC236}">
                <a16:creationId xmlns:a16="http://schemas.microsoft.com/office/drawing/2014/main" id="{2198C222-31C4-444B-A4D7-AA9590AD5D15}"/>
              </a:ext>
            </a:extLst>
          </p:cNvPr>
          <p:cNvSpPr>
            <a:spLocks noGrp="1"/>
          </p:cNvSpPr>
          <p:nvPr>
            <p:ph type="body" sz="quarter" idx="14"/>
          </p:nvPr>
        </p:nvSpPr>
        <p:spPr/>
        <p:txBody>
          <a:bodyPr/>
          <a:lstStyle/>
          <a:p>
            <a:r>
              <a:rPr lang="zh-CN" altLang="en-US" dirty="0"/>
              <a:t>核心思想：通过</a:t>
            </a:r>
            <a:r>
              <a:rPr lang="zh-CN" altLang="en-US" b="1" dirty="0"/>
              <a:t>一个中心单词</a:t>
            </a:r>
            <a:r>
              <a:rPr lang="zh-CN" altLang="en-US" dirty="0"/>
              <a:t>来预测其</a:t>
            </a:r>
            <a:r>
              <a:rPr lang="zh-CN" altLang="en-US" b="1" dirty="0"/>
              <a:t>上下文单词</a:t>
            </a:r>
            <a:endParaRPr lang="en-US" altLang="zh-CN" b="1" dirty="0"/>
          </a:p>
          <a:p>
            <a:r>
              <a:rPr lang="zh-CN" altLang="en-US" dirty="0"/>
              <a:t>模型假设：如果一个单词在某个上下文窗口内出现，那么这个单词和它的上下文词是有语义关系的，应该被映射到相似的词向量空间中。</a:t>
            </a:r>
            <a:endParaRPr lang="en-US" altLang="zh-CN" dirty="0"/>
          </a:p>
          <a:p>
            <a:pPr marL="0" indent="0">
              <a:buNone/>
            </a:pPr>
            <a:r>
              <a:rPr lang="en-US" altLang="zh-CN" dirty="0"/>
              <a:t>Example</a:t>
            </a:r>
            <a:r>
              <a:rPr lang="zh-CN" altLang="en-US" dirty="0"/>
              <a:t>：</a:t>
            </a:r>
            <a:r>
              <a:rPr lang="en-US" altLang="zh-CN" dirty="0"/>
              <a:t> "The cat sat on the mat.“</a:t>
            </a:r>
          </a:p>
          <a:p>
            <a:pPr marL="0" indent="0">
              <a:buNone/>
            </a:pPr>
            <a:r>
              <a:rPr lang="en-US" altLang="zh-CN" dirty="0"/>
              <a:t>Window</a:t>
            </a:r>
            <a:r>
              <a:rPr lang="zh-CN" altLang="en-US" dirty="0"/>
              <a:t>大小设置为</a:t>
            </a:r>
            <a:r>
              <a:rPr lang="en-US" altLang="zh-CN" dirty="0"/>
              <a:t>2</a:t>
            </a:r>
            <a:r>
              <a:rPr lang="zh-CN" altLang="en-US" dirty="0"/>
              <a:t>，</a:t>
            </a:r>
            <a:r>
              <a:rPr lang="en-US" altLang="zh-CN" dirty="0"/>
              <a:t>cat</a:t>
            </a:r>
            <a:r>
              <a:rPr lang="zh-CN" altLang="en-US" dirty="0"/>
              <a:t>为中心词，</a:t>
            </a:r>
            <a:r>
              <a:rPr lang="en-US" altLang="zh-CN" dirty="0"/>
              <a:t>the</a:t>
            </a:r>
            <a:r>
              <a:rPr lang="zh-CN" altLang="en-US" dirty="0"/>
              <a:t>，</a:t>
            </a:r>
            <a:r>
              <a:rPr lang="en-US" altLang="zh-CN" dirty="0"/>
              <a:t>sat</a:t>
            </a:r>
            <a:r>
              <a:rPr lang="zh-CN" altLang="en-US" dirty="0"/>
              <a:t>，</a:t>
            </a:r>
            <a:r>
              <a:rPr lang="en-US" altLang="zh-CN" dirty="0"/>
              <a:t>on</a:t>
            </a:r>
            <a:r>
              <a:rPr lang="zh-CN" altLang="en-US" dirty="0"/>
              <a:t>为上下文词</a:t>
            </a:r>
            <a:endParaRPr lang="en-US" altLang="zh-CN" dirty="0"/>
          </a:p>
          <a:p>
            <a:pPr marL="0" indent="0">
              <a:buNone/>
            </a:pPr>
            <a:endParaRPr lang="zh-CN" altLang="en-US" dirty="0"/>
          </a:p>
        </p:txBody>
      </p:sp>
      <p:sp>
        <p:nvSpPr>
          <p:cNvPr id="4" name="灯片编号占位符 3">
            <a:extLst>
              <a:ext uri="{FF2B5EF4-FFF2-40B4-BE49-F238E27FC236}">
                <a16:creationId xmlns:a16="http://schemas.microsoft.com/office/drawing/2014/main" id="{3B85B74A-6B7E-4B58-93E0-31E4AB45B817}"/>
              </a:ext>
            </a:extLst>
          </p:cNvPr>
          <p:cNvSpPr>
            <a:spLocks noGrp="1"/>
          </p:cNvSpPr>
          <p:nvPr>
            <p:ph type="sldNum" sz="quarter" idx="4"/>
          </p:nvPr>
        </p:nvSpPr>
        <p:spPr/>
        <p:txBody>
          <a:bodyPr/>
          <a:lstStyle/>
          <a:p>
            <a:fld id="{548644C6-89F0-466C-949F-E70AD72679A8}" type="slidenum">
              <a:rPr lang="zh-CN" altLang="en-US" smtClean="0"/>
              <a:pPr/>
              <a:t>23</a:t>
            </a:fld>
            <a:endParaRPr lang="zh-CN" altLang="en-US"/>
          </a:p>
        </p:txBody>
      </p:sp>
      <p:pic>
        <p:nvPicPr>
          <p:cNvPr id="6" name="图片 5">
            <a:extLst>
              <a:ext uri="{FF2B5EF4-FFF2-40B4-BE49-F238E27FC236}">
                <a16:creationId xmlns:a16="http://schemas.microsoft.com/office/drawing/2014/main" id="{0FFC10A3-4AC6-410D-A09F-5D7351E79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76" y="3915503"/>
            <a:ext cx="6048538" cy="2390295"/>
          </a:xfrm>
          <a:prstGeom prst="rect">
            <a:avLst/>
          </a:prstGeom>
        </p:spPr>
      </p:pic>
      <p:sp>
        <p:nvSpPr>
          <p:cNvPr id="7" name="文本框 6">
            <a:extLst>
              <a:ext uri="{FF2B5EF4-FFF2-40B4-BE49-F238E27FC236}">
                <a16:creationId xmlns:a16="http://schemas.microsoft.com/office/drawing/2014/main" id="{372937FF-E230-45E2-B78B-86A786EBBB3B}"/>
              </a:ext>
            </a:extLst>
          </p:cNvPr>
          <p:cNvSpPr txBox="1"/>
          <p:nvPr/>
        </p:nvSpPr>
        <p:spPr>
          <a:xfrm>
            <a:off x="5647154" y="4741318"/>
            <a:ext cx="4846198" cy="369332"/>
          </a:xfrm>
          <a:prstGeom prst="rect">
            <a:avLst/>
          </a:prstGeom>
          <a:noFill/>
        </p:spPr>
        <p:txBody>
          <a:bodyPr wrap="none" rtlCol="0">
            <a:spAutoFit/>
          </a:bodyPr>
          <a:lstStyle/>
          <a:p>
            <a:r>
              <a:rPr lang="zh-CN" altLang="en-US" dirty="0"/>
              <a:t>目标：调整嵌入矩阵，使得条件概率尽可能大</a:t>
            </a:r>
          </a:p>
        </p:txBody>
      </p:sp>
    </p:spTree>
    <p:extLst>
      <p:ext uri="{BB962C8B-B14F-4D97-AF65-F5344CB8AC3E}">
        <p14:creationId xmlns:p14="http://schemas.microsoft.com/office/powerpoint/2010/main" val="1491252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Transformer and Attention</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24</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3</a:t>
            </a:r>
          </a:p>
        </p:txBody>
      </p:sp>
      <p:sp>
        <p:nvSpPr>
          <p:cNvPr id="9" name="矩形: 圆角 8"/>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Transformer</a:t>
            </a:r>
          </a:p>
        </p:txBody>
      </p:sp>
      <p:sp>
        <p:nvSpPr>
          <p:cNvPr id="3" name="文本占位符 2"/>
          <p:cNvSpPr>
            <a:spLocks noGrp="1"/>
          </p:cNvSpPr>
          <p:nvPr>
            <p:ph type="body" sz="quarter" idx="14"/>
          </p:nvPr>
        </p:nvSpPr>
        <p:spPr>
          <a:xfrm>
            <a:off x="537676" y="1190090"/>
            <a:ext cx="11174254" cy="1571771"/>
          </a:xfrm>
        </p:spPr>
        <p:txBody>
          <a:bodyPr/>
          <a:lstStyle/>
          <a:p>
            <a:pPr marL="0" indent="0">
              <a:buNone/>
            </a:pPr>
            <a:r>
              <a:rPr lang="en-US" altLang="zh-CN" b="0" dirty="0"/>
              <a:t>Transformer</a:t>
            </a:r>
            <a:r>
              <a:rPr lang="zh-CN" altLang="en-US" b="0" dirty="0"/>
              <a:t> 是一种专为处理序列数据（如自然语言文本）设计的神经网络架构。它彻底改变了自然语言处理（</a:t>
            </a:r>
            <a:r>
              <a:rPr lang="en-US" altLang="zh-CN" b="0" dirty="0"/>
              <a:t>NLP</a:t>
            </a:r>
            <a:r>
              <a:rPr lang="zh-CN" altLang="en-US" b="0" dirty="0"/>
              <a:t>）和其他任务（如图像、语音等）的模型设计方式，是 </a:t>
            </a:r>
            <a:r>
              <a:rPr lang="en-US" altLang="zh-CN" b="0" dirty="0"/>
              <a:t>GPT</a:t>
            </a:r>
            <a:r>
              <a:rPr lang="zh-CN" altLang="en-US" b="0" dirty="0"/>
              <a:t>、</a:t>
            </a:r>
            <a:r>
              <a:rPr lang="en-US" altLang="zh-CN" b="0" dirty="0"/>
              <a:t>BERT </a:t>
            </a:r>
            <a:r>
              <a:rPr lang="zh-CN" altLang="en-US" b="0" dirty="0"/>
              <a:t>等模型的基础。</a:t>
            </a:r>
            <a:endParaRPr lang="en-US" altLang="zh-CN" b="0" dirty="0">
              <a:solidFill>
                <a:schemeClr val="tx1"/>
              </a:solidFill>
              <a:ea typeface="Tahoma" panose="020B0604030504040204" pitchFamily="34" charset="0"/>
              <a:cs typeface="Tahoma" panose="020B0604030504040204" pitchFamily="34" charset="0"/>
            </a:endParaRPr>
          </a:p>
          <a:p>
            <a:pPr marL="0" indent="0">
              <a:buNone/>
            </a:pPr>
            <a:endParaRPr lang="en-US" altLang="zh-CN" b="0" dirty="0">
              <a:solidFill>
                <a:schemeClr val="tx1"/>
              </a:solidFill>
              <a:ea typeface="Tahoma" panose="020B0604030504040204" pitchFamily="34" charset="0"/>
              <a:cs typeface="Tahoma" panose="020B0604030504040204" pitchFamily="34" charset="0"/>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25</a:t>
            </a:fld>
            <a:endParaRPr lang="zh-CN" altLang="en-US"/>
          </a:p>
        </p:txBody>
      </p:sp>
      <p:sp>
        <p:nvSpPr>
          <p:cNvPr id="5" name="文本占位符 2">
            <a:extLst>
              <a:ext uri="{FF2B5EF4-FFF2-40B4-BE49-F238E27FC236}">
                <a16:creationId xmlns:a16="http://schemas.microsoft.com/office/drawing/2014/main" id="{9F46D7DC-D5F2-40D8-864E-DEC8547558C9}"/>
              </a:ext>
            </a:extLst>
          </p:cNvPr>
          <p:cNvSpPr txBox="1">
            <a:spLocks/>
          </p:cNvSpPr>
          <p:nvPr/>
        </p:nvSpPr>
        <p:spPr>
          <a:xfrm>
            <a:off x="422931" y="2664380"/>
            <a:ext cx="11174254" cy="1007987"/>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b="0" dirty="0">
              <a:solidFill>
                <a:schemeClr val="tx1"/>
              </a:solidFill>
              <a:ea typeface="Tahoma" panose="020B0604030504040204" pitchFamily="34" charset="0"/>
              <a:cs typeface="Tahoma" panose="020B0604030504040204" pitchFamily="34" charset="0"/>
            </a:endParaRPr>
          </a:p>
        </p:txBody>
      </p:sp>
      <p:sp>
        <p:nvSpPr>
          <p:cNvPr id="7" name="文本占位符 2">
            <a:extLst>
              <a:ext uri="{FF2B5EF4-FFF2-40B4-BE49-F238E27FC236}">
                <a16:creationId xmlns:a16="http://schemas.microsoft.com/office/drawing/2014/main" id="{792808E4-356E-4220-80C6-6EAA4AFE4245}"/>
              </a:ext>
            </a:extLst>
          </p:cNvPr>
          <p:cNvSpPr txBox="1">
            <a:spLocks/>
          </p:cNvSpPr>
          <p:nvPr/>
        </p:nvSpPr>
        <p:spPr>
          <a:xfrm>
            <a:off x="537676" y="3310254"/>
            <a:ext cx="11174254" cy="1571771"/>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t>Transformer </a:t>
            </a:r>
            <a:r>
              <a:rPr lang="zh-CN" altLang="en-US" b="0" dirty="0"/>
              <a:t>的核心流程：</a:t>
            </a:r>
            <a:endParaRPr lang="en-US" altLang="zh-CN" b="0" dirty="0"/>
          </a:p>
          <a:p>
            <a:pPr marL="0" indent="0">
              <a:buFont typeface="Wingdings" panose="05000000000000000000" pitchFamily="2" charset="2"/>
              <a:buNone/>
            </a:pPr>
            <a:r>
              <a:rPr lang="en-US" altLang="zh-CN" b="0" dirty="0"/>
              <a:t>	</a:t>
            </a:r>
            <a:r>
              <a:rPr lang="zh-CN" altLang="en-US" b="0" dirty="0"/>
              <a:t>输入序列 </a:t>
            </a:r>
            <a:r>
              <a:rPr lang="en-US" altLang="zh-CN" b="0" dirty="0"/>
              <a:t>--&gt; </a:t>
            </a:r>
            <a:r>
              <a:rPr lang="zh-CN" altLang="en-US" b="0" dirty="0"/>
              <a:t>编码器 </a:t>
            </a:r>
            <a:r>
              <a:rPr lang="en-US" altLang="zh-CN" b="0" dirty="0"/>
              <a:t>--&gt; </a:t>
            </a:r>
            <a:r>
              <a:rPr lang="zh-CN" altLang="en-US" b="0" dirty="0"/>
              <a:t>中间表示 </a:t>
            </a:r>
            <a:r>
              <a:rPr lang="en-US" altLang="zh-CN" b="0" dirty="0"/>
              <a:t>--&gt; </a:t>
            </a:r>
            <a:r>
              <a:rPr lang="zh-CN" altLang="en-US" b="0" dirty="0"/>
              <a:t>解码器 </a:t>
            </a:r>
            <a:r>
              <a:rPr lang="en-US" altLang="zh-CN" b="0" dirty="0"/>
              <a:t>--&gt; </a:t>
            </a:r>
            <a:r>
              <a:rPr lang="zh-CN" altLang="en-US" b="0" dirty="0"/>
              <a:t>输出序列</a:t>
            </a:r>
            <a:endParaRPr lang="en-US" altLang="zh-CN" b="0" dirty="0">
              <a:solidFill>
                <a:schemeClr val="tx1"/>
              </a:solidFill>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581139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Embedding</a:t>
            </a:r>
          </a:p>
        </p:txBody>
      </p:sp>
      <p:sp>
        <p:nvSpPr>
          <p:cNvPr id="3" name="文本占位符 2"/>
          <p:cNvSpPr>
            <a:spLocks noGrp="1"/>
          </p:cNvSpPr>
          <p:nvPr>
            <p:ph type="body" sz="quarter" idx="14"/>
          </p:nvPr>
        </p:nvSpPr>
        <p:spPr>
          <a:xfrm>
            <a:off x="537676" y="1190090"/>
            <a:ext cx="11174254" cy="1007987"/>
          </a:xfrm>
        </p:spPr>
        <p:txBody>
          <a:bodyPr/>
          <a:lstStyle/>
          <a:p>
            <a:pPr marL="0" indent="0">
              <a:buNone/>
            </a:pPr>
            <a:r>
              <a:rPr lang="zh-CN" altLang="en-US" b="0" dirty="0">
                <a:solidFill>
                  <a:schemeClr val="tx1"/>
                </a:solidFill>
                <a:ea typeface="Tahoma" panose="020B0604030504040204" pitchFamily="34" charset="0"/>
                <a:cs typeface="Tahoma" panose="020B0604030504040204" pitchFamily="34" charset="0"/>
              </a:rPr>
              <a:t>单纯的</a:t>
            </a:r>
            <a:r>
              <a:rPr lang="en-US" altLang="zh-CN" b="0" spc="0" dirty="0">
                <a:solidFill>
                  <a:schemeClr val="tx1"/>
                </a:solidFill>
                <a:ea typeface="Tahoma" panose="020B0604030504040204" pitchFamily="34" charset="0"/>
                <a:cs typeface="Tahoma" panose="020B0604030504040204" pitchFamily="34" charset="0"/>
              </a:rPr>
              <a:t>Embedding</a:t>
            </a:r>
            <a:r>
              <a:rPr lang="en-US" altLang="zh-CN" b="0" dirty="0">
                <a:solidFill>
                  <a:schemeClr val="tx1"/>
                </a:solidFill>
                <a:ea typeface="Tahoma" panose="020B0604030504040204" pitchFamily="34" charset="0"/>
                <a:cs typeface="Tahoma" panose="020B0604030504040204" pitchFamily="34" charset="0"/>
              </a:rPr>
              <a:t> </a:t>
            </a:r>
            <a:r>
              <a:rPr lang="zh-CN" altLang="en-US" b="0" dirty="0">
                <a:solidFill>
                  <a:schemeClr val="tx1"/>
                </a:solidFill>
                <a:ea typeface="Tahoma" panose="020B0604030504040204" pitchFamily="34" charset="0"/>
                <a:cs typeface="Tahoma" panose="020B0604030504040204" pitchFamily="34" charset="0"/>
              </a:rPr>
              <a:t>存在的问题</a:t>
            </a:r>
            <a:r>
              <a:rPr lang="en-US" altLang="zh-CN" b="0" dirty="0">
                <a:solidFill>
                  <a:schemeClr val="tx1"/>
                </a:solidFill>
                <a:ea typeface="Tahoma" panose="020B0604030504040204" pitchFamily="34" charset="0"/>
                <a:cs typeface="Tahoma" panose="020B0604030504040204" pitchFamily="34" charset="0"/>
              </a:rPr>
              <a:t>: </a:t>
            </a:r>
            <a:r>
              <a:rPr lang="zh-CN" altLang="en-US" b="0" dirty="0">
                <a:solidFill>
                  <a:schemeClr val="tx1"/>
                </a:solidFill>
                <a:ea typeface="Tahoma" panose="020B0604030504040204" pitchFamily="34" charset="0"/>
                <a:cs typeface="Tahoma" panose="020B0604030504040204" pitchFamily="34" charset="0"/>
              </a:rPr>
              <a:t>不能较好的解决一词多意和词的语境意。</a:t>
            </a:r>
            <a:endParaRPr lang="en-US" altLang="zh-CN" b="0" dirty="0">
              <a:solidFill>
                <a:schemeClr val="tx1"/>
              </a:solidFill>
              <a:ea typeface="Tahoma" panose="020B0604030504040204" pitchFamily="34" charset="0"/>
              <a:cs typeface="Tahoma" panose="020B0604030504040204" pitchFamily="34" charset="0"/>
            </a:endParaRPr>
          </a:p>
          <a:p>
            <a:pPr marL="0" indent="0">
              <a:buNone/>
            </a:pPr>
            <a:endParaRPr lang="en-US" altLang="zh-CN" b="0" dirty="0">
              <a:solidFill>
                <a:schemeClr val="tx1"/>
              </a:solidFill>
              <a:ea typeface="Tahoma" panose="020B0604030504040204" pitchFamily="34" charset="0"/>
              <a:cs typeface="Tahoma" panose="020B0604030504040204" pitchFamily="34" charset="0"/>
            </a:endParaRPr>
          </a:p>
          <a:p>
            <a:pPr marL="0" indent="0">
              <a:buNone/>
            </a:pPr>
            <a:endParaRPr lang="en-US" altLang="zh-CN" b="0" dirty="0">
              <a:solidFill>
                <a:schemeClr val="tx1"/>
              </a:solidFill>
              <a:ea typeface="Tahoma" panose="020B0604030504040204" pitchFamily="34" charset="0"/>
              <a:cs typeface="Tahoma" panose="020B0604030504040204" pitchFamily="34" charset="0"/>
            </a:endParaRPr>
          </a:p>
          <a:p>
            <a:pPr marL="0" indent="0">
              <a:buNone/>
            </a:pPr>
            <a:endParaRPr lang="en-US" altLang="zh-CN" b="0" dirty="0">
              <a:solidFill>
                <a:schemeClr val="tx1"/>
              </a:solidFill>
              <a:ea typeface="Tahoma" panose="020B0604030504040204" pitchFamily="34" charset="0"/>
              <a:cs typeface="Tahoma" panose="020B0604030504040204" pitchFamily="34" charset="0"/>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26</a:t>
            </a:fld>
            <a:endParaRPr lang="zh-CN" altLang="en-US"/>
          </a:p>
        </p:txBody>
      </p:sp>
      <p:sp>
        <p:nvSpPr>
          <p:cNvPr id="5" name="文本占位符 2">
            <a:extLst>
              <a:ext uri="{FF2B5EF4-FFF2-40B4-BE49-F238E27FC236}">
                <a16:creationId xmlns:a16="http://schemas.microsoft.com/office/drawing/2014/main" id="{9F46D7DC-D5F2-40D8-864E-DEC8547558C9}"/>
              </a:ext>
            </a:extLst>
          </p:cNvPr>
          <p:cNvSpPr txBox="1">
            <a:spLocks/>
          </p:cNvSpPr>
          <p:nvPr/>
        </p:nvSpPr>
        <p:spPr>
          <a:xfrm>
            <a:off x="422931" y="2664380"/>
            <a:ext cx="11174254" cy="1007987"/>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solidFill>
                  <a:schemeClr val="tx1"/>
                </a:solidFill>
                <a:ea typeface="Tahoma" panose="020B0604030504040204" pitchFamily="34" charset="0"/>
                <a:cs typeface="Tahoma" panose="020B0604030504040204" pitchFamily="34" charset="0"/>
              </a:rPr>
              <a:t>例子：</a:t>
            </a:r>
            <a:r>
              <a:rPr lang="en-US" altLang="zh-CN" b="0" dirty="0">
                <a:solidFill>
                  <a:schemeClr val="tx1"/>
                </a:solidFill>
                <a:ea typeface="Tahoma" panose="020B0604030504040204" pitchFamily="34" charset="0"/>
                <a:cs typeface="Tahoma" panose="020B0604030504040204" pitchFamily="34" charset="0"/>
              </a:rPr>
              <a:t>bank , model</a:t>
            </a:r>
          </a:p>
        </p:txBody>
      </p:sp>
      <p:sp>
        <p:nvSpPr>
          <p:cNvPr id="6" name="文本占位符 2">
            <a:extLst>
              <a:ext uri="{FF2B5EF4-FFF2-40B4-BE49-F238E27FC236}">
                <a16:creationId xmlns:a16="http://schemas.microsoft.com/office/drawing/2014/main" id="{95EC8D5A-6828-4A32-AEA7-4B4A56DFE6D3}"/>
              </a:ext>
            </a:extLst>
          </p:cNvPr>
          <p:cNvSpPr txBox="1">
            <a:spLocks/>
          </p:cNvSpPr>
          <p:nvPr/>
        </p:nvSpPr>
        <p:spPr>
          <a:xfrm>
            <a:off x="422931" y="4444842"/>
            <a:ext cx="11174254" cy="1007987"/>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solidFill>
                  <a:schemeClr val="tx1"/>
                </a:solidFill>
                <a:ea typeface="Tahoma" panose="020B0604030504040204" pitchFamily="34" charset="0"/>
                <a:cs typeface="Tahoma" panose="020B0604030504040204" pitchFamily="34" charset="0"/>
              </a:rPr>
              <a:t>例子：</a:t>
            </a:r>
            <a:r>
              <a:rPr lang="en-US" altLang="zh-CN" b="0" dirty="0">
                <a:solidFill>
                  <a:schemeClr val="tx1"/>
                </a:solidFill>
                <a:ea typeface="Tahoma" panose="020B0604030504040204" pitchFamily="34" charset="0"/>
                <a:cs typeface="Tahoma" panose="020B0604030504040204" pitchFamily="34" charset="0"/>
              </a:rPr>
              <a:t>tower , creature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Attention</a:t>
            </a:r>
          </a:p>
        </p:txBody>
      </p:sp>
      <p:sp>
        <p:nvSpPr>
          <p:cNvPr id="3" name="文本占位符 2"/>
          <p:cNvSpPr>
            <a:spLocks noGrp="1"/>
          </p:cNvSpPr>
          <p:nvPr>
            <p:ph type="body" sz="quarter" idx="14"/>
          </p:nvPr>
        </p:nvSpPr>
        <p:spPr>
          <a:xfrm>
            <a:off x="537676" y="1190091"/>
            <a:ext cx="11174254" cy="981610"/>
          </a:xfrm>
        </p:spPr>
        <p:txBody>
          <a:bodyPr/>
          <a:lstStyle/>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27</a:t>
            </a:fld>
            <a:endParaRPr lang="zh-CN" altLang="en-US"/>
          </a:p>
        </p:txBody>
      </p:sp>
      <p:sp>
        <p:nvSpPr>
          <p:cNvPr id="5" name="文本占位符 2">
            <a:extLst>
              <a:ext uri="{FF2B5EF4-FFF2-40B4-BE49-F238E27FC236}">
                <a16:creationId xmlns:a16="http://schemas.microsoft.com/office/drawing/2014/main" id="{C2D6FF3C-45EF-46FB-8F0B-DD4A210B065E}"/>
              </a:ext>
            </a:extLst>
          </p:cNvPr>
          <p:cNvSpPr txBox="1">
            <a:spLocks/>
          </p:cNvSpPr>
          <p:nvPr/>
        </p:nvSpPr>
        <p:spPr>
          <a:xfrm>
            <a:off x="690076" y="1342490"/>
            <a:ext cx="11174254" cy="829211"/>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Attention </a:t>
            </a:r>
            <a:r>
              <a:rPr lang="zh-CN" altLang="en-US" b="0" dirty="0">
                <a:solidFill>
                  <a:schemeClr val="tx1"/>
                </a:solidFill>
                <a:ea typeface="Tahoma" panose="020B0604030504040204" pitchFamily="34" charset="0"/>
                <a:cs typeface="Tahoma" panose="020B0604030504040204" pitchFamily="34" charset="0"/>
              </a:rPr>
              <a:t>第一次提出于</a:t>
            </a:r>
            <a:r>
              <a:rPr lang="en-US" altLang="zh-CN" b="0" dirty="0">
                <a:solidFill>
                  <a:schemeClr val="tx1"/>
                </a:solidFill>
                <a:ea typeface="Tahoma" panose="020B0604030504040204" pitchFamily="34" charset="0"/>
                <a:cs typeface="Tahoma" panose="020B0604030504040204" pitchFamily="34" charset="0"/>
              </a:rPr>
              <a:t>google 2017</a:t>
            </a:r>
            <a:r>
              <a:rPr lang="zh-CN" altLang="en-US" b="0" dirty="0">
                <a:solidFill>
                  <a:schemeClr val="tx1"/>
                </a:solidFill>
                <a:ea typeface="Tahoma" panose="020B0604030504040204" pitchFamily="34" charset="0"/>
                <a:cs typeface="Tahoma" panose="020B0604030504040204" pitchFamily="34" charset="0"/>
              </a:rPr>
              <a:t>年的文章 </a:t>
            </a:r>
            <a:r>
              <a:rPr lang="en-US" altLang="zh-CN" b="0" dirty="0">
                <a:solidFill>
                  <a:schemeClr val="tx1"/>
                </a:solidFill>
                <a:ea typeface="Tahoma" panose="020B0604030504040204" pitchFamily="34" charset="0"/>
                <a:cs typeface="Tahoma" panose="020B0604030504040204" pitchFamily="34" charset="0"/>
              </a:rPr>
              <a:t>All Attention is your need</a:t>
            </a:r>
          </a:p>
          <a:p>
            <a:pPr marL="0" indent="0">
              <a:buFont typeface="Wingdings" panose="05000000000000000000" pitchFamily="2" charset="2"/>
              <a:buNone/>
            </a:pPr>
            <a:endParaRPr lang="en-US" altLang="zh-CN" b="0" dirty="0">
              <a:solidFill>
                <a:schemeClr val="tx1"/>
              </a:solidFill>
              <a:ea typeface="Tahoma" panose="020B0604030504040204" pitchFamily="34" charset="0"/>
              <a:cs typeface="Tahoma" panose="020B0604030504040204" pitchFamily="34" charset="0"/>
            </a:endParaRP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6" name="文本占位符 2">
            <a:extLst>
              <a:ext uri="{FF2B5EF4-FFF2-40B4-BE49-F238E27FC236}">
                <a16:creationId xmlns:a16="http://schemas.microsoft.com/office/drawing/2014/main" id="{238F75D3-E676-4B1A-B71D-C7A2DBD6BEDB}"/>
              </a:ext>
            </a:extLst>
          </p:cNvPr>
          <p:cNvSpPr txBox="1">
            <a:spLocks/>
          </p:cNvSpPr>
          <p:nvPr/>
        </p:nvSpPr>
        <p:spPr>
          <a:xfrm>
            <a:off x="690076" y="13424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7" name="文本占位符 2">
            <a:extLst>
              <a:ext uri="{FF2B5EF4-FFF2-40B4-BE49-F238E27FC236}">
                <a16:creationId xmlns:a16="http://schemas.microsoft.com/office/drawing/2014/main" id="{FB1CD1C5-BAAD-4C64-96AD-55389461B1B2}"/>
              </a:ext>
            </a:extLst>
          </p:cNvPr>
          <p:cNvSpPr txBox="1">
            <a:spLocks/>
          </p:cNvSpPr>
          <p:nvPr/>
        </p:nvSpPr>
        <p:spPr>
          <a:xfrm>
            <a:off x="842476" y="14948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pic>
        <p:nvPicPr>
          <p:cNvPr id="9" name="图片 8">
            <a:extLst>
              <a:ext uri="{FF2B5EF4-FFF2-40B4-BE49-F238E27FC236}">
                <a16:creationId xmlns:a16="http://schemas.microsoft.com/office/drawing/2014/main" id="{BF38DC27-2624-4AEB-AA37-354179F895AA}"/>
              </a:ext>
            </a:extLst>
          </p:cNvPr>
          <p:cNvPicPr>
            <a:picLocks noChangeAspect="1"/>
          </p:cNvPicPr>
          <p:nvPr/>
        </p:nvPicPr>
        <p:blipFill>
          <a:blip r:embed="rId2"/>
          <a:stretch>
            <a:fillRect/>
          </a:stretch>
        </p:blipFill>
        <p:spPr>
          <a:xfrm>
            <a:off x="65273" y="2247901"/>
            <a:ext cx="11714131" cy="1423430"/>
          </a:xfrm>
          <a:prstGeom prst="rect">
            <a:avLst/>
          </a:prstGeom>
        </p:spPr>
      </p:pic>
      <p:sp>
        <p:nvSpPr>
          <p:cNvPr id="10" name="文本占位符 2">
            <a:extLst>
              <a:ext uri="{FF2B5EF4-FFF2-40B4-BE49-F238E27FC236}">
                <a16:creationId xmlns:a16="http://schemas.microsoft.com/office/drawing/2014/main" id="{7A6178D6-2F3F-4B0B-82D7-F9F101D095C3}"/>
              </a:ext>
            </a:extLst>
          </p:cNvPr>
          <p:cNvSpPr txBox="1">
            <a:spLocks/>
          </p:cNvSpPr>
          <p:nvPr/>
        </p:nvSpPr>
        <p:spPr>
          <a:xfrm>
            <a:off x="690076" y="4052331"/>
            <a:ext cx="11174254" cy="2218395"/>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Q</a:t>
            </a:r>
            <a:r>
              <a:rPr lang="zh-CN" altLang="en-US" b="0" dirty="0">
                <a:solidFill>
                  <a:schemeClr val="tx1"/>
                </a:solidFill>
                <a:ea typeface="Tahoma" panose="020B0604030504040204" pitchFamily="34" charset="0"/>
                <a:cs typeface="Tahoma" panose="020B0604030504040204" pitchFamily="34" charset="0"/>
              </a:rPr>
              <a:t>：查询矩阵（</a:t>
            </a:r>
            <a:r>
              <a:rPr lang="en-US" altLang="zh-CN" b="0" dirty="0">
                <a:solidFill>
                  <a:schemeClr val="tx1"/>
                </a:solidFill>
                <a:ea typeface="Tahoma" panose="020B0604030504040204" pitchFamily="34" charset="0"/>
                <a:cs typeface="Tahoma" panose="020B0604030504040204" pitchFamily="34" charset="0"/>
              </a:rPr>
              <a:t>Query Matrix</a:t>
            </a:r>
            <a:r>
              <a:rPr lang="zh-CN" altLang="en-US" b="0" dirty="0">
                <a:solidFill>
                  <a:schemeClr val="tx1"/>
                </a:solidFill>
                <a:ea typeface="Tahoma" panose="020B0604030504040204" pitchFamily="34" charset="0"/>
                <a:cs typeface="Tahoma" panose="020B0604030504040204" pitchFamily="34" charset="0"/>
              </a:rPr>
              <a:t>）</a:t>
            </a:r>
            <a:endParaRPr lang="en-US" altLang="zh-CN" b="0" dirty="0">
              <a:solidFill>
                <a:schemeClr val="tx1"/>
              </a:solidFill>
              <a:ea typeface="Tahoma" panose="020B0604030504040204" pitchFamily="34" charset="0"/>
              <a:cs typeface="Tahoma" panose="020B0604030504040204" pitchFamily="34" charset="0"/>
            </a:endParaRPr>
          </a:p>
          <a:p>
            <a:pPr marL="0" indent="0">
              <a:buNone/>
            </a:pPr>
            <a:r>
              <a:rPr lang="en-US" altLang="zh-CN" b="0" dirty="0">
                <a:solidFill>
                  <a:schemeClr val="tx1"/>
                </a:solidFill>
                <a:ea typeface="Tahoma" panose="020B0604030504040204" pitchFamily="34" charset="0"/>
                <a:cs typeface="Tahoma" panose="020B0604030504040204" pitchFamily="34" charset="0"/>
              </a:rPr>
              <a:t>K</a:t>
            </a:r>
            <a:r>
              <a:rPr lang="zh-CN" altLang="en-US" b="0" dirty="0">
                <a:solidFill>
                  <a:schemeClr val="tx1"/>
                </a:solidFill>
                <a:ea typeface="Tahoma" panose="020B0604030504040204" pitchFamily="34" charset="0"/>
                <a:cs typeface="Tahoma" panose="020B0604030504040204" pitchFamily="34" charset="0"/>
              </a:rPr>
              <a:t>：键值矩阵（</a:t>
            </a:r>
            <a:r>
              <a:rPr lang="en-US" altLang="zh-CN" b="0" dirty="0">
                <a:solidFill>
                  <a:schemeClr val="tx1"/>
                </a:solidFill>
                <a:ea typeface="Tahoma" panose="020B0604030504040204" pitchFamily="34" charset="0"/>
                <a:cs typeface="Tahoma" panose="020B0604030504040204" pitchFamily="34" charset="0"/>
              </a:rPr>
              <a:t>Key Matrix</a:t>
            </a:r>
            <a:r>
              <a:rPr lang="zh-CN" altLang="en-US" b="0" dirty="0">
                <a:solidFill>
                  <a:schemeClr val="tx1"/>
                </a:solidFill>
                <a:ea typeface="Tahoma" panose="020B0604030504040204" pitchFamily="34" charset="0"/>
                <a:cs typeface="Tahoma" panose="020B0604030504040204" pitchFamily="34" charset="0"/>
              </a:rPr>
              <a:t>）</a:t>
            </a:r>
            <a:endParaRPr lang="en-US" altLang="zh-CN" b="0" dirty="0">
              <a:solidFill>
                <a:schemeClr val="tx1"/>
              </a:solidFill>
              <a:ea typeface="Tahoma" panose="020B0604030504040204" pitchFamily="34" charset="0"/>
              <a:cs typeface="Tahoma" panose="020B0604030504040204" pitchFamily="34" charset="0"/>
            </a:endParaRPr>
          </a:p>
          <a:p>
            <a:pPr marL="0" indent="0">
              <a:buNone/>
            </a:pPr>
            <a:r>
              <a:rPr lang="en-US" altLang="zh-CN" b="0" dirty="0">
                <a:solidFill>
                  <a:schemeClr val="tx1"/>
                </a:solidFill>
                <a:ea typeface="Tahoma" panose="020B0604030504040204" pitchFamily="34" charset="0"/>
                <a:cs typeface="Tahoma" panose="020B0604030504040204" pitchFamily="34" charset="0"/>
              </a:rPr>
              <a:t>V</a:t>
            </a:r>
            <a:r>
              <a:rPr lang="zh-CN" altLang="en-US" b="0" dirty="0">
                <a:solidFill>
                  <a:schemeClr val="tx1"/>
                </a:solidFill>
                <a:ea typeface="Tahoma" panose="020B0604030504040204" pitchFamily="34" charset="0"/>
                <a:cs typeface="Tahoma" panose="020B0604030504040204" pitchFamily="34" charset="0"/>
              </a:rPr>
              <a:t>：权值矩阵（</a:t>
            </a:r>
            <a:r>
              <a:rPr lang="en-US" altLang="zh-CN" b="0" dirty="0">
                <a:solidFill>
                  <a:schemeClr val="tx1"/>
                </a:solidFill>
                <a:ea typeface="Tahoma" panose="020B0604030504040204" pitchFamily="34" charset="0"/>
                <a:cs typeface="Tahoma" panose="020B0604030504040204" pitchFamily="34" charset="0"/>
              </a:rPr>
              <a:t>Value Matrix</a:t>
            </a:r>
            <a:r>
              <a:rPr lang="zh-CN" altLang="en-US" b="0" dirty="0">
                <a:solidFill>
                  <a:schemeClr val="tx1"/>
                </a:solidFill>
                <a:ea typeface="Tahoma" panose="020B0604030504040204" pitchFamily="34" charset="0"/>
                <a:cs typeface="Tahoma" panose="020B0604030504040204" pitchFamily="34" charset="0"/>
              </a:rPr>
              <a:t>）</a:t>
            </a:r>
            <a:endParaRPr lang="en-US" altLang="zh-CN" b="0" dirty="0">
              <a:solidFill>
                <a:schemeClr val="tx1"/>
              </a:solidFill>
              <a:ea typeface="Tahoma" panose="020B0604030504040204" pitchFamily="34" charset="0"/>
              <a:cs typeface="Tahoma" panose="020B0604030504040204" pitchFamily="34" charset="0"/>
            </a:endParaRPr>
          </a:p>
          <a:p>
            <a:pPr marL="0" indent="0">
              <a:buFont typeface="Wingdings" panose="05000000000000000000" pitchFamily="2" charset="2"/>
              <a:buNone/>
            </a:pPr>
            <a:endParaRPr lang="en-US" altLang="zh-CN" b="0" dirty="0">
              <a:solidFill>
                <a:schemeClr val="tx1"/>
              </a:solidFill>
              <a:ea typeface="Tahoma" panose="020B0604030504040204" pitchFamily="34" charset="0"/>
              <a:cs typeface="Tahoma" panose="020B0604030504040204" pitchFamily="34" charset="0"/>
            </a:endParaRP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Attention Process</a:t>
            </a:r>
          </a:p>
        </p:txBody>
      </p:sp>
      <p:sp>
        <p:nvSpPr>
          <p:cNvPr id="3" name="文本占位符 2"/>
          <p:cNvSpPr>
            <a:spLocks noGrp="1"/>
          </p:cNvSpPr>
          <p:nvPr>
            <p:ph type="body" sz="quarter" idx="14"/>
          </p:nvPr>
        </p:nvSpPr>
        <p:spPr>
          <a:xfrm>
            <a:off x="537676" y="1190091"/>
            <a:ext cx="11174254" cy="981610"/>
          </a:xfrm>
        </p:spPr>
        <p:txBody>
          <a:bodyPr/>
          <a:lstStyle/>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28</a:t>
            </a:fld>
            <a:endParaRPr lang="zh-CN" altLang="en-US"/>
          </a:p>
        </p:txBody>
      </p:sp>
      <p:sp>
        <p:nvSpPr>
          <p:cNvPr id="5" name="文本占位符 2">
            <a:extLst>
              <a:ext uri="{FF2B5EF4-FFF2-40B4-BE49-F238E27FC236}">
                <a16:creationId xmlns:a16="http://schemas.microsoft.com/office/drawing/2014/main" id="{C2D6FF3C-45EF-46FB-8F0B-DD4A210B065E}"/>
              </a:ext>
            </a:extLst>
          </p:cNvPr>
          <p:cNvSpPr txBox="1">
            <a:spLocks/>
          </p:cNvSpPr>
          <p:nvPr/>
        </p:nvSpPr>
        <p:spPr>
          <a:xfrm>
            <a:off x="690076" y="1342490"/>
            <a:ext cx="11174254" cy="1295515"/>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Example: </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 university student is </a:t>
            </a:r>
            <a:r>
              <a:rPr lang="en-US" altLang="zh-CN" b="0" dirty="0"/>
              <a:t>tackling complex mathematics homework</a:t>
            </a:r>
            <a:r>
              <a:rPr lang="en-US" altLang="zh-CN" b="0" dirty="0">
                <a:solidFill>
                  <a:schemeClr val="tx1"/>
                </a:solidFill>
                <a:ea typeface="Tahoma" panose="020B0604030504040204" pitchFamily="34" charset="0"/>
                <a:cs typeface="Tahoma" panose="020B0604030504040204" pitchFamily="34" charset="0"/>
              </a:rPr>
              <a:t>. </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6" name="文本占位符 2">
            <a:extLst>
              <a:ext uri="{FF2B5EF4-FFF2-40B4-BE49-F238E27FC236}">
                <a16:creationId xmlns:a16="http://schemas.microsoft.com/office/drawing/2014/main" id="{238F75D3-E676-4B1A-B71D-C7A2DBD6BEDB}"/>
              </a:ext>
            </a:extLst>
          </p:cNvPr>
          <p:cNvSpPr txBox="1">
            <a:spLocks/>
          </p:cNvSpPr>
          <p:nvPr/>
        </p:nvSpPr>
        <p:spPr>
          <a:xfrm>
            <a:off x="690076" y="13424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7" name="文本占位符 2">
            <a:extLst>
              <a:ext uri="{FF2B5EF4-FFF2-40B4-BE49-F238E27FC236}">
                <a16:creationId xmlns:a16="http://schemas.microsoft.com/office/drawing/2014/main" id="{FB1CD1C5-BAAD-4C64-96AD-55389461B1B2}"/>
              </a:ext>
            </a:extLst>
          </p:cNvPr>
          <p:cNvSpPr txBox="1">
            <a:spLocks/>
          </p:cNvSpPr>
          <p:nvPr/>
        </p:nvSpPr>
        <p:spPr>
          <a:xfrm>
            <a:off x="842476" y="1494890"/>
            <a:ext cx="11174254" cy="3039009"/>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11" name="文本占位符 2">
            <a:extLst>
              <a:ext uri="{FF2B5EF4-FFF2-40B4-BE49-F238E27FC236}">
                <a16:creationId xmlns:a16="http://schemas.microsoft.com/office/drawing/2014/main" id="{CC754173-9B27-4061-9B1F-04FD6989D903}"/>
              </a:ext>
            </a:extLst>
          </p:cNvPr>
          <p:cNvSpPr txBox="1">
            <a:spLocks/>
          </p:cNvSpPr>
          <p:nvPr/>
        </p:nvSpPr>
        <p:spPr>
          <a:xfrm>
            <a:off x="690076" y="2450123"/>
            <a:ext cx="11174254" cy="697523"/>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E1    E2          E3         E4    E5            E6               E7                 E8</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13" name="文本占位符 2">
            <a:extLst>
              <a:ext uri="{FF2B5EF4-FFF2-40B4-BE49-F238E27FC236}">
                <a16:creationId xmlns:a16="http://schemas.microsoft.com/office/drawing/2014/main" id="{33471340-B8BD-469D-9D96-E7D8C1911830}"/>
              </a:ext>
            </a:extLst>
          </p:cNvPr>
          <p:cNvSpPr txBox="1">
            <a:spLocks/>
          </p:cNvSpPr>
          <p:nvPr/>
        </p:nvSpPr>
        <p:spPr>
          <a:xfrm>
            <a:off x="9202615" y="2798884"/>
            <a:ext cx="1723555" cy="438150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0620831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Attention Process</a:t>
            </a:r>
          </a:p>
        </p:txBody>
      </p:sp>
      <p:sp>
        <p:nvSpPr>
          <p:cNvPr id="3" name="文本占位符 2"/>
          <p:cNvSpPr>
            <a:spLocks noGrp="1"/>
          </p:cNvSpPr>
          <p:nvPr>
            <p:ph type="body" sz="quarter" idx="14"/>
          </p:nvPr>
        </p:nvSpPr>
        <p:spPr>
          <a:xfrm>
            <a:off x="537676" y="1190091"/>
            <a:ext cx="11174254" cy="981610"/>
          </a:xfrm>
        </p:spPr>
        <p:txBody>
          <a:bodyPr/>
          <a:lstStyle/>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29</a:t>
            </a:fld>
            <a:endParaRPr lang="zh-CN" altLang="en-US"/>
          </a:p>
        </p:txBody>
      </p:sp>
      <p:sp>
        <p:nvSpPr>
          <p:cNvPr id="5" name="文本占位符 2">
            <a:extLst>
              <a:ext uri="{FF2B5EF4-FFF2-40B4-BE49-F238E27FC236}">
                <a16:creationId xmlns:a16="http://schemas.microsoft.com/office/drawing/2014/main" id="{C2D6FF3C-45EF-46FB-8F0B-DD4A210B065E}"/>
              </a:ext>
            </a:extLst>
          </p:cNvPr>
          <p:cNvSpPr txBox="1">
            <a:spLocks/>
          </p:cNvSpPr>
          <p:nvPr/>
        </p:nvSpPr>
        <p:spPr>
          <a:xfrm>
            <a:off x="690076" y="1342490"/>
            <a:ext cx="11174254" cy="1295515"/>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Example: </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 university student is </a:t>
            </a:r>
            <a:r>
              <a:rPr lang="en-US" altLang="zh-CN" b="0" dirty="0"/>
              <a:t>tackling complex mathematics homework</a:t>
            </a:r>
            <a:r>
              <a:rPr lang="en-US" altLang="zh-CN" b="0" dirty="0">
                <a:solidFill>
                  <a:schemeClr val="tx1"/>
                </a:solidFill>
                <a:ea typeface="Tahoma" panose="020B0604030504040204" pitchFamily="34" charset="0"/>
                <a:cs typeface="Tahoma" panose="020B0604030504040204" pitchFamily="34" charset="0"/>
              </a:rPr>
              <a:t>. </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6" name="文本占位符 2">
            <a:extLst>
              <a:ext uri="{FF2B5EF4-FFF2-40B4-BE49-F238E27FC236}">
                <a16:creationId xmlns:a16="http://schemas.microsoft.com/office/drawing/2014/main" id="{238F75D3-E676-4B1A-B71D-C7A2DBD6BEDB}"/>
              </a:ext>
            </a:extLst>
          </p:cNvPr>
          <p:cNvSpPr txBox="1">
            <a:spLocks/>
          </p:cNvSpPr>
          <p:nvPr/>
        </p:nvSpPr>
        <p:spPr>
          <a:xfrm>
            <a:off x="690076" y="13424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7" name="文本占位符 2">
            <a:extLst>
              <a:ext uri="{FF2B5EF4-FFF2-40B4-BE49-F238E27FC236}">
                <a16:creationId xmlns:a16="http://schemas.microsoft.com/office/drawing/2014/main" id="{FB1CD1C5-BAAD-4C64-96AD-55389461B1B2}"/>
              </a:ext>
            </a:extLst>
          </p:cNvPr>
          <p:cNvSpPr txBox="1">
            <a:spLocks/>
          </p:cNvSpPr>
          <p:nvPr/>
        </p:nvSpPr>
        <p:spPr>
          <a:xfrm>
            <a:off x="842476" y="1494890"/>
            <a:ext cx="11174254" cy="3039009"/>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11" name="文本占位符 2">
            <a:extLst>
              <a:ext uri="{FF2B5EF4-FFF2-40B4-BE49-F238E27FC236}">
                <a16:creationId xmlns:a16="http://schemas.microsoft.com/office/drawing/2014/main" id="{CC754173-9B27-4061-9B1F-04FD6989D903}"/>
              </a:ext>
            </a:extLst>
          </p:cNvPr>
          <p:cNvSpPr txBox="1">
            <a:spLocks/>
          </p:cNvSpPr>
          <p:nvPr/>
        </p:nvSpPr>
        <p:spPr>
          <a:xfrm>
            <a:off x="690076" y="2450123"/>
            <a:ext cx="11174254" cy="697523"/>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Q1    Q2       Q3       Q4   Q5         Q6              Q7            Q8</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12" name="文本占位符 2">
            <a:extLst>
              <a:ext uri="{FF2B5EF4-FFF2-40B4-BE49-F238E27FC236}">
                <a16:creationId xmlns:a16="http://schemas.microsoft.com/office/drawing/2014/main" id="{CCDEE24E-66D9-4F51-828B-BB9F41E7DDDF}"/>
              </a:ext>
            </a:extLst>
          </p:cNvPr>
          <p:cNvSpPr txBox="1">
            <a:spLocks/>
          </p:cNvSpPr>
          <p:nvPr/>
        </p:nvSpPr>
        <p:spPr>
          <a:xfrm>
            <a:off x="842476" y="2324100"/>
            <a:ext cx="951155" cy="4408601"/>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K1    K2       K3       K4   K5         K6              K7                K8</a:t>
            </a: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13" name="文本占位符 2">
            <a:extLst>
              <a:ext uri="{FF2B5EF4-FFF2-40B4-BE49-F238E27FC236}">
                <a16:creationId xmlns:a16="http://schemas.microsoft.com/office/drawing/2014/main" id="{33471340-B8BD-469D-9D96-E7D8C1911830}"/>
              </a:ext>
            </a:extLst>
          </p:cNvPr>
          <p:cNvSpPr txBox="1">
            <a:spLocks/>
          </p:cNvSpPr>
          <p:nvPr/>
        </p:nvSpPr>
        <p:spPr>
          <a:xfrm>
            <a:off x="9202615" y="2798884"/>
            <a:ext cx="1723555" cy="438150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pic>
        <p:nvPicPr>
          <p:cNvPr id="15" name="图片 14">
            <a:extLst>
              <a:ext uri="{FF2B5EF4-FFF2-40B4-BE49-F238E27FC236}">
                <a16:creationId xmlns:a16="http://schemas.microsoft.com/office/drawing/2014/main" id="{372C565A-A590-407D-8E9B-F3D8B58CBC7E}"/>
              </a:ext>
            </a:extLst>
          </p:cNvPr>
          <p:cNvPicPr>
            <a:picLocks noChangeAspect="1"/>
          </p:cNvPicPr>
          <p:nvPr/>
        </p:nvPicPr>
        <p:blipFill>
          <a:blip r:embed="rId2"/>
          <a:stretch>
            <a:fillRect/>
          </a:stretch>
        </p:blipFill>
        <p:spPr>
          <a:xfrm>
            <a:off x="10797360" y="3147646"/>
            <a:ext cx="1219370" cy="3419952"/>
          </a:xfrm>
          <a:prstGeom prst="rect">
            <a:avLst/>
          </a:prstGeom>
        </p:spPr>
      </p:pic>
      <p:pic>
        <p:nvPicPr>
          <p:cNvPr id="16" name="图片 15">
            <a:extLst>
              <a:ext uri="{FF2B5EF4-FFF2-40B4-BE49-F238E27FC236}">
                <a16:creationId xmlns:a16="http://schemas.microsoft.com/office/drawing/2014/main" id="{F593156F-A735-4582-915A-58D46A33008F}"/>
              </a:ext>
            </a:extLst>
          </p:cNvPr>
          <p:cNvPicPr>
            <a:picLocks noChangeAspect="1"/>
          </p:cNvPicPr>
          <p:nvPr/>
        </p:nvPicPr>
        <p:blipFill>
          <a:blip r:embed="rId3"/>
          <a:stretch>
            <a:fillRect/>
          </a:stretch>
        </p:blipFill>
        <p:spPr>
          <a:xfrm>
            <a:off x="9235042" y="2936465"/>
            <a:ext cx="1562318" cy="3658111"/>
          </a:xfrm>
          <a:prstGeom prst="rect">
            <a:avLst/>
          </a:prstGeom>
        </p:spPr>
      </p:pic>
      <p:sp>
        <p:nvSpPr>
          <p:cNvPr id="19" name="矩形 18">
            <a:extLst>
              <a:ext uri="{FF2B5EF4-FFF2-40B4-BE49-F238E27FC236}">
                <a16:creationId xmlns:a16="http://schemas.microsoft.com/office/drawing/2014/main" id="{12E30A1A-1742-46A4-AFD3-CFA7BBDF22A2}"/>
              </a:ext>
            </a:extLst>
          </p:cNvPr>
          <p:cNvSpPr/>
          <p:nvPr/>
        </p:nvSpPr>
        <p:spPr>
          <a:xfrm>
            <a:off x="9451731" y="1990247"/>
            <a:ext cx="1749669" cy="459875"/>
          </a:xfrm>
          <a:prstGeom prst="rect">
            <a:avLst/>
          </a:prstGeom>
          <a:noFill/>
          <a:ln>
            <a:solidFill>
              <a:schemeClr val="accent1"/>
            </a:solidFill>
          </a:ln>
          <a:effectLst>
            <a:outerShdw blurRad="107950" dist="12700" dir="5400000" algn="ctr">
              <a:srgbClr val="000000"/>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63609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2" grpId="0"/>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NLP</a:t>
            </a:r>
            <a:r>
              <a:rPr lang="zh-CN" altLang="en-US" sz="4000" dirty="0"/>
              <a:t>简介和早期发展</a:t>
            </a:r>
            <a:endParaRPr lang="en-US" altLang="zh-CN" sz="4000" dirty="0"/>
          </a:p>
        </p:txBody>
      </p:sp>
      <p:sp>
        <p:nvSpPr>
          <p:cNvPr id="2" name="灯片编号占位符 1"/>
          <p:cNvSpPr>
            <a:spLocks noGrp="1"/>
          </p:cNvSpPr>
          <p:nvPr>
            <p:ph type="sldNum" sz="quarter" idx="4"/>
          </p:nvPr>
        </p:nvSpPr>
        <p:spPr/>
        <p:txBody>
          <a:bodyPr/>
          <a:lstStyle/>
          <a:p>
            <a:fld id="{548644C6-89F0-466C-949F-E70AD72679A8}" type="slidenum">
              <a:rPr lang="zh-CN" altLang="en-US" smtClean="0"/>
              <a:t>3</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dirty="0">
                <a:gradFill flip="none" rotWithShape="1">
                  <a:gsLst>
                    <a:gs pos="0">
                      <a:srgbClr val="D7C1A9"/>
                    </a:gs>
                    <a:gs pos="74418">
                      <a:srgbClr val="D7C1A9">
                        <a:alpha val="0"/>
                      </a:srgbClr>
                    </a:gs>
                  </a:gsLst>
                  <a:lin ang="5400000"/>
                </a:gradFill>
                <a:latin typeface="+mj-ea"/>
                <a:ea typeface="+mj-ea"/>
              </a:rPr>
              <a:t>1</a:t>
            </a:r>
            <a:endParaRPr lang="en-US" altLang="zh-CN" sz="13100" b="1" i="0" dirty="0">
              <a:gradFill flip="none" rotWithShape="1">
                <a:gsLst>
                  <a:gs pos="0">
                    <a:srgbClr val="D7C1A9"/>
                  </a:gs>
                  <a:gs pos="74418">
                    <a:srgbClr val="D7C1A9">
                      <a:alpha val="0"/>
                    </a:srgbClr>
                  </a:gs>
                </a:gsLst>
                <a:lin ang="5400000"/>
              </a:gradFill>
              <a:latin typeface="+mj-ea"/>
              <a:ea typeface="+mj-ea"/>
            </a:endParaRPr>
          </a:p>
        </p:txBody>
      </p:sp>
      <p:sp>
        <p:nvSpPr>
          <p:cNvPr id="9" name="矩形: 圆角 8"/>
          <p:cNvSpPr/>
          <p:nvPr/>
        </p:nvSpPr>
        <p:spPr>
          <a:xfrm>
            <a:off x="807085" y="2801162"/>
            <a:ext cx="48019" cy="845952"/>
          </a:xfrm>
          <a:prstGeom prst="roundRect">
            <a:avLst>
              <a:gd name="adj" fmla="val 50000"/>
            </a:avLst>
          </a:prstGeom>
          <a:solidFill>
            <a:schemeClr val="bg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87094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Attention Process</a:t>
            </a:r>
          </a:p>
        </p:txBody>
      </p:sp>
      <p:sp>
        <p:nvSpPr>
          <p:cNvPr id="3" name="文本占位符 2"/>
          <p:cNvSpPr>
            <a:spLocks noGrp="1"/>
          </p:cNvSpPr>
          <p:nvPr>
            <p:ph type="body" sz="quarter" idx="14"/>
          </p:nvPr>
        </p:nvSpPr>
        <p:spPr>
          <a:xfrm>
            <a:off x="537676" y="1190091"/>
            <a:ext cx="11174254" cy="981610"/>
          </a:xfrm>
        </p:spPr>
        <p:txBody>
          <a:bodyPr/>
          <a:lstStyle/>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30</a:t>
            </a:fld>
            <a:endParaRPr lang="zh-CN" altLang="en-US"/>
          </a:p>
        </p:txBody>
      </p:sp>
      <p:sp>
        <p:nvSpPr>
          <p:cNvPr id="5" name="文本占位符 2">
            <a:extLst>
              <a:ext uri="{FF2B5EF4-FFF2-40B4-BE49-F238E27FC236}">
                <a16:creationId xmlns:a16="http://schemas.microsoft.com/office/drawing/2014/main" id="{C2D6FF3C-45EF-46FB-8F0B-DD4A210B065E}"/>
              </a:ext>
            </a:extLst>
          </p:cNvPr>
          <p:cNvSpPr txBox="1">
            <a:spLocks/>
          </p:cNvSpPr>
          <p:nvPr/>
        </p:nvSpPr>
        <p:spPr>
          <a:xfrm>
            <a:off x="690076" y="1342490"/>
            <a:ext cx="11174254" cy="1134011"/>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b="0" dirty="0">
              <a:solidFill>
                <a:schemeClr val="tx1"/>
              </a:solidFill>
              <a:ea typeface="Tahoma" panose="020B0604030504040204" pitchFamily="34" charset="0"/>
              <a:cs typeface="Tahoma" panose="020B0604030504040204" pitchFamily="34" charset="0"/>
            </a:endParaRPr>
          </a:p>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sp>
        <p:nvSpPr>
          <p:cNvPr id="6" name="文本占位符 2">
            <a:extLst>
              <a:ext uri="{FF2B5EF4-FFF2-40B4-BE49-F238E27FC236}">
                <a16:creationId xmlns:a16="http://schemas.microsoft.com/office/drawing/2014/main" id="{238F75D3-E676-4B1A-B71D-C7A2DBD6BEDB}"/>
              </a:ext>
            </a:extLst>
          </p:cNvPr>
          <p:cNvSpPr txBox="1">
            <a:spLocks/>
          </p:cNvSpPr>
          <p:nvPr/>
        </p:nvSpPr>
        <p:spPr>
          <a:xfrm>
            <a:off x="690076" y="13424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7" name="文本占位符 2">
            <a:extLst>
              <a:ext uri="{FF2B5EF4-FFF2-40B4-BE49-F238E27FC236}">
                <a16:creationId xmlns:a16="http://schemas.microsoft.com/office/drawing/2014/main" id="{FB1CD1C5-BAAD-4C64-96AD-55389461B1B2}"/>
              </a:ext>
            </a:extLst>
          </p:cNvPr>
          <p:cNvSpPr txBox="1">
            <a:spLocks/>
          </p:cNvSpPr>
          <p:nvPr/>
        </p:nvSpPr>
        <p:spPr>
          <a:xfrm>
            <a:off x="842476" y="14948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solidFill>
                  <a:schemeClr val="tx1"/>
                </a:solidFill>
              </a:rPr>
              <a:t>归一化：</a:t>
            </a:r>
            <a:r>
              <a:rPr lang="en-US" altLang="zh-CN" b="0" dirty="0" err="1">
                <a:solidFill>
                  <a:schemeClr val="tx1"/>
                </a:solidFill>
              </a:rPr>
              <a:t>Softmax</a:t>
            </a:r>
            <a:r>
              <a:rPr lang="en-US" altLang="zh-CN" b="0" dirty="0">
                <a:solidFill>
                  <a:schemeClr val="tx1"/>
                </a:solidFill>
              </a:rPr>
              <a:t> </a:t>
            </a:r>
            <a:r>
              <a:rPr lang="zh-CN" altLang="en-US" b="0" dirty="0">
                <a:solidFill>
                  <a:schemeClr val="tx1"/>
                </a:solidFill>
              </a:rPr>
              <a:t>函数</a:t>
            </a:r>
            <a:endParaRPr lang="en-US" altLang="zh-CN" b="0" dirty="0">
              <a:solidFill>
                <a:schemeClr val="tx1"/>
              </a:solidFill>
            </a:endParaRPr>
          </a:p>
          <a:p>
            <a:pPr marL="0" indent="0">
              <a:buFont typeface="Wingdings" panose="05000000000000000000" pitchFamily="2" charset="2"/>
              <a:buNone/>
            </a:pPr>
            <a:endParaRPr lang="en-US" altLang="zh-CN" dirty="0">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11" name="文本占位符 2">
            <a:extLst>
              <a:ext uri="{FF2B5EF4-FFF2-40B4-BE49-F238E27FC236}">
                <a16:creationId xmlns:a16="http://schemas.microsoft.com/office/drawing/2014/main" id="{641B33EC-DCFC-44A3-B273-315ED4D52BB9}"/>
              </a:ext>
            </a:extLst>
          </p:cNvPr>
          <p:cNvSpPr txBox="1">
            <a:spLocks/>
          </p:cNvSpPr>
          <p:nvPr/>
        </p:nvSpPr>
        <p:spPr>
          <a:xfrm>
            <a:off x="941546" y="3882808"/>
            <a:ext cx="11174254" cy="829211"/>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ltLang="zh-CN" b="0" dirty="0">
                <a:solidFill>
                  <a:schemeClr val="tx1"/>
                </a:solidFill>
                <a:ea typeface="Tahoma" panose="020B0604030504040204" pitchFamily="34" charset="0"/>
                <a:cs typeface="Tahoma" panose="020B0604030504040204" pitchFamily="34" charset="0"/>
              </a:rPr>
              <a:t> </a:t>
            </a:r>
          </a:p>
        </p:txBody>
      </p:sp>
      <p:pic>
        <p:nvPicPr>
          <p:cNvPr id="8" name="图片 7">
            <a:extLst>
              <a:ext uri="{FF2B5EF4-FFF2-40B4-BE49-F238E27FC236}">
                <a16:creationId xmlns:a16="http://schemas.microsoft.com/office/drawing/2014/main" id="{05E3EC78-A1C1-4F83-A8D2-1196E14A3163}"/>
              </a:ext>
            </a:extLst>
          </p:cNvPr>
          <p:cNvPicPr>
            <a:picLocks noChangeAspect="1"/>
          </p:cNvPicPr>
          <p:nvPr/>
        </p:nvPicPr>
        <p:blipFill>
          <a:blip r:embed="rId2"/>
          <a:stretch>
            <a:fillRect/>
          </a:stretch>
        </p:blipFill>
        <p:spPr>
          <a:xfrm>
            <a:off x="1609399" y="2215203"/>
            <a:ext cx="9469171" cy="2694254"/>
          </a:xfrm>
          <a:prstGeom prst="rect">
            <a:avLst/>
          </a:prstGeom>
        </p:spPr>
      </p:pic>
      <p:pic>
        <p:nvPicPr>
          <p:cNvPr id="12" name="图片 11">
            <a:extLst>
              <a:ext uri="{FF2B5EF4-FFF2-40B4-BE49-F238E27FC236}">
                <a16:creationId xmlns:a16="http://schemas.microsoft.com/office/drawing/2014/main" id="{6B71AC67-1E83-4468-8633-25417966FBE2}"/>
              </a:ext>
            </a:extLst>
          </p:cNvPr>
          <p:cNvPicPr>
            <a:picLocks noChangeAspect="1"/>
          </p:cNvPicPr>
          <p:nvPr/>
        </p:nvPicPr>
        <p:blipFill>
          <a:blip r:embed="rId3"/>
          <a:stretch>
            <a:fillRect/>
          </a:stretch>
        </p:blipFill>
        <p:spPr>
          <a:xfrm>
            <a:off x="-1123430" y="4999696"/>
            <a:ext cx="11714131" cy="1423430"/>
          </a:xfrm>
          <a:prstGeom prst="rect">
            <a:avLst/>
          </a:prstGeom>
        </p:spPr>
      </p:pic>
    </p:spTree>
    <p:extLst>
      <p:ext uri="{BB962C8B-B14F-4D97-AF65-F5344CB8AC3E}">
        <p14:creationId xmlns:p14="http://schemas.microsoft.com/office/powerpoint/2010/main" val="192557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708953E-6215-48E8-B07C-35CE58F61BA8}"/>
              </a:ext>
            </a:extLst>
          </p:cNvPr>
          <p:cNvSpPr>
            <a:spLocks noGrp="1"/>
          </p:cNvSpPr>
          <p:nvPr>
            <p:ph type="body" sz="quarter" idx="11"/>
          </p:nvPr>
        </p:nvSpPr>
        <p:spPr/>
        <p:txBody>
          <a:bodyPr/>
          <a:lstStyle/>
          <a:p>
            <a:r>
              <a:rPr lang="en-US" altLang="zh-CN" dirty="0"/>
              <a:t>Attention Process</a:t>
            </a:r>
            <a:endParaRPr lang="zh-CN" altLang="en-US" dirty="0"/>
          </a:p>
        </p:txBody>
      </p:sp>
      <p:pic>
        <p:nvPicPr>
          <p:cNvPr id="27" name="图片 26">
            <a:extLst>
              <a:ext uri="{FF2B5EF4-FFF2-40B4-BE49-F238E27FC236}">
                <a16:creationId xmlns:a16="http://schemas.microsoft.com/office/drawing/2014/main" id="{232EB1E0-8593-43AC-A660-22E5419ED2D8}"/>
              </a:ext>
            </a:extLst>
          </p:cNvPr>
          <p:cNvPicPr>
            <a:picLocks noChangeAspect="1"/>
          </p:cNvPicPr>
          <p:nvPr/>
        </p:nvPicPr>
        <p:blipFill>
          <a:blip r:embed="rId2"/>
          <a:stretch>
            <a:fillRect/>
          </a:stretch>
        </p:blipFill>
        <p:spPr>
          <a:xfrm>
            <a:off x="3354956" y="2343472"/>
            <a:ext cx="1680376" cy="896550"/>
          </a:xfrm>
          <a:prstGeom prst="rect">
            <a:avLst/>
          </a:prstGeom>
        </p:spPr>
      </p:pic>
      <p:pic>
        <p:nvPicPr>
          <p:cNvPr id="28" name="图片 27">
            <a:extLst>
              <a:ext uri="{FF2B5EF4-FFF2-40B4-BE49-F238E27FC236}">
                <a16:creationId xmlns:a16="http://schemas.microsoft.com/office/drawing/2014/main" id="{430B00F5-EB41-46EC-B8DD-27E62FA28093}"/>
              </a:ext>
            </a:extLst>
          </p:cNvPr>
          <p:cNvPicPr>
            <a:picLocks noChangeAspect="1"/>
          </p:cNvPicPr>
          <p:nvPr/>
        </p:nvPicPr>
        <p:blipFill>
          <a:blip r:embed="rId3"/>
          <a:stretch>
            <a:fillRect/>
          </a:stretch>
        </p:blipFill>
        <p:spPr>
          <a:xfrm>
            <a:off x="7927460" y="1737443"/>
            <a:ext cx="1708831" cy="1291715"/>
          </a:xfrm>
          <a:prstGeom prst="rect">
            <a:avLst/>
          </a:prstGeom>
        </p:spPr>
      </p:pic>
      <p:pic>
        <p:nvPicPr>
          <p:cNvPr id="33" name="图片 32">
            <a:extLst>
              <a:ext uri="{FF2B5EF4-FFF2-40B4-BE49-F238E27FC236}">
                <a16:creationId xmlns:a16="http://schemas.microsoft.com/office/drawing/2014/main" id="{054F92E1-78D3-4402-B1A3-A89BB5811FE8}"/>
              </a:ext>
            </a:extLst>
          </p:cNvPr>
          <p:cNvPicPr>
            <a:picLocks noChangeAspect="1"/>
          </p:cNvPicPr>
          <p:nvPr/>
        </p:nvPicPr>
        <p:blipFill>
          <a:blip r:embed="rId4"/>
          <a:stretch>
            <a:fillRect/>
          </a:stretch>
        </p:blipFill>
        <p:spPr>
          <a:xfrm>
            <a:off x="8917678" y="3440824"/>
            <a:ext cx="2780814" cy="2227085"/>
          </a:xfrm>
          <a:prstGeom prst="rect">
            <a:avLst/>
          </a:prstGeom>
        </p:spPr>
      </p:pic>
      <p:sp>
        <p:nvSpPr>
          <p:cNvPr id="4" name="灯片编号占位符 3">
            <a:extLst>
              <a:ext uri="{FF2B5EF4-FFF2-40B4-BE49-F238E27FC236}">
                <a16:creationId xmlns:a16="http://schemas.microsoft.com/office/drawing/2014/main" id="{76AACA1B-1A05-4240-B809-31D9CE3C4C04}"/>
              </a:ext>
            </a:extLst>
          </p:cNvPr>
          <p:cNvSpPr>
            <a:spLocks noGrp="1"/>
          </p:cNvSpPr>
          <p:nvPr>
            <p:ph type="sldNum" sz="quarter" idx="4"/>
          </p:nvPr>
        </p:nvSpPr>
        <p:spPr/>
        <p:txBody>
          <a:bodyPr/>
          <a:lstStyle/>
          <a:p>
            <a:fld id="{548644C6-89F0-466C-949F-E70AD72679A8}" type="slidenum">
              <a:rPr lang="zh-CN" altLang="en-US" smtClean="0"/>
              <a:t>31</a:t>
            </a:fld>
            <a:endParaRPr lang="zh-CN" altLang="en-US"/>
          </a:p>
        </p:txBody>
      </p:sp>
      <p:cxnSp>
        <p:nvCxnSpPr>
          <p:cNvPr id="10" name="直接箭头连接符 9">
            <a:extLst>
              <a:ext uri="{FF2B5EF4-FFF2-40B4-BE49-F238E27FC236}">
                <a16:creationId xmlns:a16="http://schemas.microsoft.com/office/drawing/2014/main" id="{117BBA78-7FA6-42A6-BE3B-7DAE47559C4D}"/>
              </a:ext>
            </a:extLst>
          </p:cNvPr>
          <p:cNvCxnSpPr>
            <a:cxnSpLocks/>
          </p:cNvCxnSpPr>
          <p:nvPr/>
        </p:nvCxnSpPr>
        <p:spPr>
          <a:xfrm>
            <a:off x="3816220" y="4861249"/>
            <a:ext cx="626084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0CA5D72D-6322-409E-BB94-BC30F8CA1A60}"/>
              </a:ext>
            </a:extLst>
          </p:cNvPr>
          <p:cNvCxnSpPr>
            <a:cxnSpLocks/>
          </p:cNvCxnSpPr>
          <p:nvPr/>
        </p:nvCxnSpPr>
        <p:spPr>
          <a:xfrm flipH="1" flipV="1">
            <a:off x="6863972" y="1990726"/>
            <a:ext cx="65314" cy="419877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47D5C72B-9FB6-4DCB-B7E0-62D19668EC28}"/>
              </a:ext>
            </a:extLst>
          </p:cNvPr>
          <p:cNvCxnSpPr>
            <a:cxnSpLocks/>
          </p:cNvCxnSpPr>
          <p:nvPr/>
        </p:nvCxnSpPr>
        <p:spPr>
          <a:xfrm flipH="1" flipV="1">
            <a:off x="5150498" y="3153747"/>
            <a:ext cx="1778789" cy="170750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864F2EE-4A2A-4D3F-8F03-1899C5ED7DA3}"/>
              </a:ext>
            </a:extLst>
          </p:cNvPr>
          <p:cNvCxnSpPr/>
          <p:nvPr/>
        </p:nvCxnSpPr>
        <p:spPr>
          <a:xfrm flipV="1">
            <a:off x="6946640" y="2556588"/>
            <a:ext cx="1143001" cy="23046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74165448-C406-498F-8E79-5B3BCD6B25BB}"/>
              </a:ext>
            </a:extLst>
          </p:cNvPr>
          <p:cNvCxnSpPr/>
          <p:nvPr/>
        </p:nvCxnSpPr>
        <p:spPr>
          <a:xfrm flipV="1">
            <a:off x="5245361" y="2556588"/>
            <a:ext cx="2772320" cy="578498"/>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988F5F48-537C-41D3-B6B1-5F87EFD98E16}"/>
              </a:ext>
            </a:extLst>
          </p:cNvPr>
          <p:cNvPicPr>
            <a:picLocks noChangeAspect="1"/>
          </p:cNvPicPr>
          <p:nvPr/>
        </p:nvPicPr>
        <p:blipFill>
          <a:blip r:embed="rId5"/>
          <a:stretch>
            <a:fillRect/>
          </a:stretch>
        </p:blipFill>
        <p:spPr>
          <a:xfrm>
            <a:off x="4902000" y="2069288"/>
            <a:ext cx="1876687" cy="724001"/>
          </a:xfrm>
          <a:prstGeom prst="rect">
            <a:avLst/>
          </a:prstGeom>
        </p:spPr>
      </p:pic>
      <p:cxnSp>
        <p:nvCxnSpPr>
          <p:cNvPr id="30" name="直接箭头连接符 29">
            <a:extLst>
              <a:ext uri="{FF2B5EF4-FFF2-40B4-BE49-F238E27FC236}">
                <a16:creationId xmlns:a16="http://schemas.microsoft.com/office/drawing/2014/main" id="{DE73CE32-0990-4203-803F-BD91CA71CE50}"/>
              </a:ext>
            </a:extLst>
          </p:cNvPr>
          <p:cNvCxnSpPr/>
          <p:nvPr/>
        </p:nvCxnSpPr>
        <p:spPr>
          <a:xfrm>
            <a:off x="8017681" y="2556588"/>
            <a:ext cx="1331592" cy="1175657"/>
          </a:xfrm>
          <a:prstGeom prst="straightConnector1">
            <a:avLst/>
          </a:prstGeom>
          <a:ln w="285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3D569E03-B168-47EF-B777-C9085EC6429B}"/>
              </a:ext>
            </a:extLst>
          </p:cNvPr>
          <p:cNvCxnSpPr/>
          <p:nvPr/>
        </p:nvCxnSpPr>
        <p:spPr>
          <a:xfrm flipV="1">
            <a:off x="6929286" y="3732245"/>
            <a:ext cx="2419987" cy="112900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4332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Multi-headed Attention</a:t>
            </a:r>
          </a:p>
        </p:txBody>
      </p:sp>
      <p:sp>
        <p:nvSpPr>
          <p:cNvPr id="3" name="文本占位符 2"/>
          <p:cNvSpPr>
            <a:spLocks noGrp="1"/>
          </p:cNvSpPr>
          <p:nvPr>
            <p:ph type="body" sz="quarter" idx="14"/>
          </p:nvPr>
        </p:nvSpPr>
        <p:spPr>
          <a:xfrm>
            <a:off x="537676" y="1190091"/>
            <a:ext cx="11174254" cy="981610"/>
          </a:xfrm>
        </p:spPr>
        <p:txBody>
          <a:bodyPr/>
          <a:lstStyle/>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a:p>
            <a:pPr marL="0" indent="0">
              <a:buNone/>
            </a:pPr>
            <a:endParaRPr lang="en-US" altLang="zh-CN" dirty="0">
              <a:solidFill>
                <a:schemeClr val="bg1">
                  <a:lumMod val="50000"/>
                </a:schemeClr>
              </a:solidFill>
            </a:endParaRPr>
          </a:p>
        </p:txBody>
      </p:sp>
      <p:sp>
        <p:nvSpPr>
          <p:cNvPr id="4" name="灯片编号占位符 3"/>
          <p:cNvSpPr>
            <a:spLocks noGrp="1"/>
          </p:cNvSpPr>
          <p:nvPr>
            <p:ph type="sldNum" sz="quarter" idx="4"/>
          </p:nvPr>
        </p:nvSpPr>
        <p:spPr/>
        <p:txBody>
          <a:bodyPr/>
          <a:lstStyle/>
          <a:p>
            <a:fld id="{548644C6-89F0-466C-949F-E70AD72679A8}" type="slidenum">
              <a:rPr lang="zh-CN" altLang="en-US" smtClean="0"/>
              <a:t>32</a:t>
            </a:fld>
            <a:endParaRPr lang="zh-CN" altLang="en-US"/>
          </a:p>
        </p:txBody>
      </p:sp>
      <p:sp>
        <p:nvSpPr>
          <p:cNvPr id="5" name="文本占位符 2">
            <a:extLst>
              <a:ext uri="{FF2B5EF4-FFF2-40B4-BE49-F238E27FC236}">
                <a16:creationId xmlns:a16="http://schemas.microsoft.com/office/drawing/2014/main" id="{C2D6FF3C-45EF-46FB-8F0B-DD4A210B065E}"/>
              </a:ext>
            </a:extLst>
          </p:cNvPr>
          <p:cNvSpPr txBox="1">
            <a:spLocks/>
          </p:cNvSpPr>
          <p:nvPr/>
        </p:nvSpPr>
        <p:spPr>
          <a:xfrm>
            <a:off x="613876" y="1204648"/>
            <a:ext cx="11174254" cy="1433358"/>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solidFill>
                  <a:schemeClr val="tx1"/>
                </a:solidFill>
                <a:ea typeface="Tahoma" panose="020B0604030504040204" pitchFamily="34" charset="0"/>
                <a:cs typeface="Tahoma" panose="020B0604030504040204" pitchFamily="34" charset="0"/>
              </a:rPr>
              <a:t>实际上，影响词义的规则远不止一种。</a:t>
            </a:r>
            <a:endParaRPr lang="en-US" altLang="zh-CN" b="0" dirty="0">
              <a:solidFill>
                <a:schemeClr val="tx1"/>
              </a:solidFill>
              <a:ea typeface="Tahoma" panose="020B0604030504040204" pitchFamily="34" charset="0"/>
              <a:cs typeface="Tahoma" panose="020B0604030504040204" pitchFamily="34" charset="0"/>
            </a:endParaRPr>
          </a:p>
          <a:p>
            <a:pPr marL="0" indent="0">
              <a:buFont typeface="Wingdings" panose="05000000000000000000" pitchFamily="2" charset="2"/>
              <a:buNone/>
            </a:pPr>
            <a:r>
              <a:rPr lang="zh-CN" altLang="en-US" b="0" dirty="0">
                <a:solidFill>
                  <a:schemeClr val="tx1"/>
                </a:solidFill>
                <a:ea typeface="Tahoma" panose="020B0604030504040204" pitchFamily="34" charset="0"/>
                <a:cs typeface="Tahoma" panose="020B0604030504040204" pitchFamily="34" charset="0"/>
              </a:rPr>
              <a:t>如：</a:t>
            </a:r>
            <a:r>
              <a:rPr lang="en-US" altLang="zh-CN" b="0" dirty="0">
                <a:solidFill>
                  <a:schemeClr val="tx1"/>
                </a:solidFill>
                <a:ea typeface="Tahoma" panose="020B0604030504040204" pitchFamily="34" charset="0"/>
                <a:cs typeface="Tahoma" panose="020B0604030504040204" pitchFamily="34" charset="0"/>
              </a:rPr>
              <a:t>wizard……Harry:   Harry Potter</a:t>
            </a:r>
          </a:p>
          <a:p>
            <a:pPr marL="0" indent="0">
              <a:buFont typeface="Wingdings" panose="05000000000000000000" pitchFamily="2" charset="2"/>
              <a:buNone/>
            </a:pPr>
            <a:endParaRPr lang="en-US" altLang="zh-CN" b="0" dirty="0">
              <a:solidFill>
                <a:schemeClr val="tx1"/>
              </a:solidFill>
              <a:ea typeface="Tahoma" panose="020B0604030504040204" pitchFamily="34" charset="0"/>
              <a:cs typeface="Tahoma" panose="020B0604030504040204" pitchFamily="34" charset="0"/>
            </a:endParaRPr>
          </a:p>
        </p:txBody>
      </p:sp>
      <p:sp>
        <p:nvSpPr>
          <p:cNvPr id="6" name="文本占位符 2">
            <a:extLst>
              <a:ext uri="{FF2B5EF4-FFF2-40B4-BE49-F238E27FC236}">
                <a16:creationId xmlns:a16="http://schemas.microsoft.com/office/drawing/2014/main" id="{238F75D3-E676-4B1A-B71D-C7A2DBD6BEDB}"/>
              </a:ext>
            </a:extLst>
          </p:cNvPr>
          <p:cNvSpPr txBox="1">
            <a:spLocks/>
          </p:cNvSpPr>
          <p:nvPr/>
        </p:nvSpPr>
        <p:spPr>
          <a:xfrm>
            <a:off x="690076" y="13424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7" name="文本占位符 2">
            <a:extLst>
              <a:ext uri="{FF2B5EF4-FFF2-40B4-BE49-F238E27FC236}">
                <a16:creationId xmlns:a16="http://schemas.microsoft.com/office/drawing/2014/main" id="{FB1CD1C5-BAAD-4C64-96AD-55389461B1B2}"/>
              </a:ext>
            </a:extLst>
          </p:cNvPr>
          <p:cNvSpPr txBox="1">
            <a:spLocks/>
          </p:cNvSpPr>
          <p:nvPr/>
        </p:nvSpPr>
        <p:spPr>
          <a:xfrm>
            <a:off x="842476" y="1494891"/>
            <a:ext cx="11174254" cy="981610"/>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a:solidFill>
                <a:schemeClr val="bg1">
                  <a:lumMod val="50000"/>
                </a:schemeClr>
              </a:solidFill>
            </a:endParaRPr>
          </a:p>
          <a:p>
            <a:pPr marL="0" indent="0">
              <a:buFont typeface="Wingdings" panose="05000000000000000000" pitchFamily="2" charset="2"/>
              <a:buNone/>
            </a:pPr>
            <a:endParaRPr lang="en-US" altLang="zh-CN" dirty="0">
              <a:solidFill>
                <a:schemeClr val="bg1">
                  <a:lumMod val="50000"/>
                </a:schemeClr>
              </a:solidFill>
            </a:endParaRPr>
          </a:p>
        </p:txBody>
      </p:sp>
      <p:sp>
        <p:nvSpPr>
          <p:cNvPr id="11" name="文本占位符 2">
            <a:extLst>
              <a:ext uri="{FF2B5EF4-FFF2-40B4-BE49-F238E27FC236}">
                <a16:creationId xmlns:a16="http://schemas.microsoft.com/office/drawing/2014/main" id="{D85C34E0-0E97-480A-9FE9-96F2459421DB}"/>
              </a:ext>
            </a:extLst>
          </p:cNvPr>
          <p:cNvSpPr txBox="1">
            <a:spLocks/>
          </p:cNvSpPr>
          <p:nvPr/>
        </p:nvSpPr>
        <p:spPr>
          <a:xfrm>
            <a:off x="422931" y="2524809"/>
            <a:ext cx="11174254" cy="2086509"/>
          </a:xfrm>
          <a:prstGeom prst="rect">
            <a:avLst/>
          </a:prstGeom>
        </p:spPr>
        <p:txBody>
          <a:bodyPr/>
          <a:lstStyle>
            <a:lvl1pPr marL="342900" indent="-342900" algn="l" defTabSz="914400" rtl="0" eaLnBrk="1" latinLnBrk="0" hangingPunct="1">
              <a:lnSpc>
                <a:spcPct val="130000"/>
              </a:lnSpc>
              <a:spcBef>
                <a:spcPts val="1000"/>
              </a:spcBef>
              <a:buClr>
                <a:schemeClr val="accent1">
                  <a:lumMod val="75000"/>
                </a:schemeClr>
              </a:buClr>
              <a:buFont typeface="Wingdings" panose="05000000000000000000" pitchFamily="2" charset="2"/>
              <a:buChar char="p"/>
              <a:defRPr sz="2400" b="1" kern="1200" spc="0">
                <a:solidFill>
                  <a:schemeClr val="accent2">
                    <a:lumMod val="50000"/>
                  </a:schemeClr>
                </a:solidFill>
                <a:latin typeface="+mn-lt"/>
                <a:ea typeface="+mn-ea"/>
                <a:cs typeface="+mn-cs"/>
              </a:defRPr>
            </a:lvl1pPr>
            <a:lvl2pPr marL="6858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400" kern="1200" spc="0">
                <a:solidFill>
                  <a:schemeClr val="accent2">
                    <a:lumMod val="50000"/>
                  </a:schemeClr>
                </a:solidFill>
                <a:latin typeface="+mn-lt"/>
                <a:ea typeface="+mn-ea"/>
                <a:cs typeface="+mn-cs"/>
              </a:defRPr>
            </a:lvl2pPr>
            <a:lvl3pPr marL="11430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2000" kern="1200" spc="0">
                <a:solidFill>
                  <a:schemeClr val="accent2">
                    <a:lumMod val="50000"/>
                  </a:schemeClr>
                </a:solidFill>
                <a:latin typeface="+mn-lt"/>
                <a:ea typeface="+mn-ea"/>
                <a:cs typeface="+mn-cs"/>
              </a:defRPr>
            </a:lvl3pPr>
            <a:lvl4pPr marL="16002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4pPr>
            <a:lvl5pPr marL="2057400" indent="-228600" algn="l" defTabSz="914400" rtl="0" eaLnBrk="1" latinLnBrk="0" hangingPunct="1">
              <a:lnSpc>
                <a:spcPct val="130000"/>
              </a:lnSpc>
              <a:spcBef>
                <a:spcPts val="500"/>
              </a:spcBef>
              <a:buClr>
                <a:schemeClr val="accent1">
                  <a:lumMod val="60000"/>
                  <a:lumOff val="40000"/>
                </a:schemeClr>
              </a:buClr>
              <a:buFont typeface="Arial" panose="020B0604020202020204" pitchFamily="34" charset="0"/>
              <a:buChar char="•"/>
              <a:defRPr sz="1800" kern="1200" spc="0">
                <a:solidFill>
                  <a:schemeClr val="accent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zh-CN" altLang="en-US" b="0" dirty="0">
                <a:solidFill>
                  <a:schemeClr val="tx1"/>
                </a:solidFill>
                <a:ea typeface="Tahoma" panose="020B0604030504040204" pitchFamily="34" charset="0"/>
                <a:cs typeface="Tahoma" panose="020B0604030504040204" pitchFamily="34" charset="0"/>
              </a:rPr>
              <a:t>所以，通常处理一个文本，需要经过很多组不同规则的</a:t>
            </a:r>
            <a:r>
              <a:rPr lang="en-US" altLang="zh-CN" b="0" dirty="0">
                <a:solidFill>
                  <a:schemeClr val="tx1"/>
                </a:solidFill>
                <a:ea typeface="Tahoma" panose="020B0604030504040204" pitchFamily="34" charset="0"/>
                <a:cs typeface="Tahoma" panose="020B0604030504040204" pitchFamily="34" charset="0"/>
              </a:rPr>
              <a:t>Attention</a:t>
            </a:r>
            <a:r>
              <a:rPr lang="zh-CN" altLang="en-US" b="0" dirty="0">
                <a:solidFill>
                  <a:schemeClr val="tx1"/>
                </a:solidFill>
                <a:ea typeface="Tahoma" panose="020B0604030504040204" pitchFamily="34" charset="0"/>
                <a:cs typeface="Tahoma" panose="020B0604030504040204" pitchFamily="34" charset="0"/>
              </a:rPr>
              <a:t>，比如 </a:t>
            </a:r>
            <a:r>
              <a:rPr lang="en-US" altLang="zh-CN" b="0" dirty="0">
                <a:solidFill>
                  <a:schemeClr val="tx1"/>
                </a:solidFill>
                <a:ea typeface="Tahoma" panose="020B0604030504040204" pitchFamily="34" charset="0"/>
                <a:cs typeface="Tahoma" panose="020B0604030504040204" pitchFamily="34" charset="0"/>
              </a:rPr>
              <a:t>GPT3 </a:t>
            </a:r>
            <a:r>
              <a:rPr lang="zh-CN" altLang="en-US" b="0" dirty="0">
                <a:solidFill>
                  <a:schemeClr val="tx1"/>
                </a:solidFill>
                <a:ea typeface="Tahoma" panose="020B0604030504040204" pitchFamily="34" charset="0"/>
                <a:cs typeface="Tahoma" panose="020B0604030504040204" pitchFamily="34" charset="0"/>
              </a:rPr>
              <a:t>就有 </a:t>
            </a:r>
            <a:r>
              <a:rPr lang="en-US" altLang="zh-CN" b="0" dirty="0">
                <a:solidFill>
                  <a:schemeClr val="tx1"/>
                </a:solidFill>
                <a:ea typeface="Tahoma" panose="020B0604030504040204" pitchFamily="34" charset="0"/>
                <a:cs typeface="Tahoma" panose="020B0604030504040204" pitchFamily="34" charset="0"/>
              </a:rPr>
              <a:t>96 </a:t>
            </a:r>
            <a:r>
              <a:rPr lang="zh-CN" altLang="en-US" b="0" dirty="0">
                <a:solidFill>
                  <a:schemeClr val="tx1"/>
                </a:solidFill>
                <a:ea typeface="Tahoma" panose="020B0604030504040204" pitchFamily="34" charset="0"/>
                <a:cs typeface="Tahoma" panose="020B0604030504040204" pitchFamily="34" charset="0"/>
              </a:rPr>
              <a:t>个 </a:t>
            </a:r>
            <a:r>
              <a:rPr lang="en-US" altLang="zh-CN" b="0" dirty="0">
                <a:solidFill>
                  <a:schemeClr val="tx1"/>
                </a:solidFill>
                <a:ea typeface="Tahoma" panose="020B0604030504040204" pitchFamily="34" charset="0"/>
                <a:cs typeface="Tahoma" panose="020B0604030504040204" pitchFamily="34" charset="0"/>
              </a:rPr>
              <a:t>Attention Heads </a:t>
            </a:r>
            <a:r>
              <a:rPr lang="zh-CN" altLang="en-US" b="0" dirty="0">
                <a:solidFill>
                  <a:schemeClr val="tx1"/>
                </a:solidFill>
                <a:ea typeface="Tahoma" panose="020B0604030504040204" pitchFamily="34" charset="0"/>
                <a:cs typeface="Tahoma" panose="020B0604030504040204" pitchFamily="34" charset="0"/>
              </a:rPr>
              <a:t>在每个 </a:t>
            </a:r>
            <a:r>
              <a:rPr lang="en-US" altLang="zh-CN" b="0" dirty="0">
                <a:solidFill>
                  <a:schemeClr val="tx1"/>
                </a:solidFill>
                <a:ea typeface="Tahoma" panose="020B0604030504040204" pitchFamily="34" charset="0"/>
                <a:cs typeface="Tahoma" panose="020B0604030504040204" pitchFamily="34" charset="0"/>
              </a:rPr>
              <a:t>Attention </a:t>
            </a:r>
            <a:r>
              <a:rPr lang="zh-CN" altLang="en-US" b="0" dirty="0">
                <a:solidFill>
                  <a:schemeClr val="tx1"/>
                </a:solidFill>
                <a:ea typeface="Tahoma" panose="020B0604030504040204" pitchFamily="34" charset="0"/>
                <a:cs typeface="Tahoma" panose="020B0604030504040204" pitchFamily="34" charset="0"/>
              </a:rPr>
              <a:t>层中。</a:t>
            </a:r>
            <a:endParaRPr lang="en-US" altLang="zh-CN" b="0" dirty="0">
              <a:solidFill>
                <a:schemeClr val="tx1"/>
              </a:solidFill>
              <a:ea typeface="Tahoma" panose="020B0604030504040204" pitchFamily="34" charset="0"/>
              <a:cs typeface="Tahoma" panose="020B0604030504040204" pitchFamily="34" charset="0"/>
            </a:endParaRPr>
          </a:p>
        </p:txBody>
      </p:sp>
      <p:pic>
        <p:nvPicPr>
          <p:cNvPr id="8" name="图片 7">
            <a:extLst>
              <a:ext uri="{FF2B5EF4-FFF2-40B4-BE49-F238E27FC236}">
                <a16:creationId xmlns:a16="http://schemas.microsoft.com/office/drawing/2014/main" id="{9C97B7A0-93DA-454D-B52B-D7B76D19BA0A}"/>
              </a:ext>
            </a:extLst>
          </p:cNvPr>
          <p:cNvPicPr>
            <a:picLocks noChangeAspect="1"/>
          </p:cNvPicPr>
          <p:nvPr/>
        </p:nvPicPr>
        <p:blipFill>
          <a:blip r:embed="rId2"/>
          <a:stretch>
            <a:fillRect/>
          </a:stretch>
        </p:blipFill>
        <p:spPr>
          <a:xfrm>
            <a:off x="2472613" y="3556572"/>
            <a:ext cx="6708710" cy="3209454"/>
          </a:xfrm>
          <a:prstGeom prst="rect">
            <a:avLst/>
          </a:prstGeom>
        </p:spPr>
      </p:pic>
    </p:spTree>
    <p:extLst>
      <p:ext uri="{BB962C8B-B14F-4D97-AF65-F5344CB8AC3E}">
        <p14:creationId xmlns:p14="http://schemas.microsoft.com/office/powerpoint/2010/main" val="26453091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82D8016-0215-4362-8BBC-6DC3181A5187}"/>
              </a:ext>
            </a:extLst>
          </p:cNvPr>
          <p:cNvSpPr>
            <a:spLocks noGrp="1"/>
          </p:cNvSpPr>
          <p:nvPr>
            <p:ph type="body" sz="quarter" idx="11"/>
          </p:nvPr>
        </p:nvSpPr>
        <p:spPr/>
        <p:txBody>
          <a:bodyPr/>
          <a:lstStyle/>
          <a:p>
            <a:r>
              <a:rPr lang="zh-CN" altLang="en-US" dirty="0"/>
              <a:t>参考文献</a:t>
            </a:r>
          </a:p>
        </p:txBody>
      </p:sp>
      <p:sp>
        <p:nvSpPr>
          <p:cNvPr id="3" name="文本占位符 2">
            <a:extLst>
              <a:ext uri="{FF2B5EF4-FFF2-40B4-BE49-F238E27FC236}">
                <a16:creationId xmlns:a16="http://schemas.microsoft.com/office/drawing/2014/main" id="{A1EB5921-D921-4492-96F6-E36B747E721E}"/>
              </a:ext>
            </a:extLst>
          </p:cNvPr>
          <p:cNvSpPr>
            <a:spLocks noGrp="1"/>
          </p:cNvSpPr>
          <p:nvPr>
            <p:ph type="body" sz="quarter" idx="14"/>
          </p:nvPr>
        </p:nvSpPr>
        <p:spPr>
          <a:xfrm>
            <a:off x="422931" y="663396"/>
            <a:ext cx="11174254" cy="4765791"/>
          </a:xfrm>
        </p:spPr>
        <p:txBody>
          <a:bodyPr/>
          <a:lstStyle/>
          <a:p>
            <a:pPr marL="0" indent="0">
              <a:buNone/>
            </a:pPr>
            <a:endParaRPr lang="en-US" altLang="zh-CN" dirty="0"/>
          </a:p>
          <a:p>
            <a:r>
              <a:rPr lang="en-US" altLang="zh-CN" b="1" i="0" dirty="0">
                <a:solidFill>
                  <a:srgbClr val="B4B4B4"/>
                </a:solidFill>
                <a:effectLst/>
                <a:latin typeface="PingFang SC"/>
              </a:rPr>
              <a:t> </a:t>
            </a:r>
            <a:r>
              <a:rPr lang="en-US" altLang="zh-CN" dirty="0"/>
              <a:t>Efficient Estimation of Word Representations in Vector Space </a:t>
            </a:r>
            <a:r>
              <a:rPr lang="en-US" altLang="zh-CN" dirty="0">
                <a:hlinkClick r:id="rId2">
                  <a:extLst>
                    <a:ext uri="{A12FA001-AC4F-418D-AE19-62706E023703}">
                      <ahyp:hlinkClr xmlns:ahyp="http://schemas.microsoft.com/office/drawing/2018/hyperlinkcolor" val="tx"/>
                    </a:ext>
                  </a:extLst>
                </a:hlinkClick>
              </a:rPr>
              <a:t>Tomas </a:t>
            </a:r>
            <a:r>
              <a:rPr lang="en-US" altLang="zh-CN" dirty="0" err="1">
                <a:hlinkClick r:id="rId2">
                  <a:extLst>
                    <a:ext uri="{A12FA001-AC4F-418D-AE19-62706E023703}">
                      <ahyp:hlinkClr xmlns:ahyp="http://schemas.microsoft.com/office/drawing/2018/hyperlinkcolor" val="tx"/>
                    </a:ext>
                  </a:extLst>
                </a:hlinkClick>
              </a:rPr>
              <a:t>Mikolov</a:t>
            </a:r>
            <a:r>
              <a:rPr lang="en-US" altLang="zh-CN" dirty="0"/>
              <a:t>, </a:t>
            </a:r>
            <a:r>
              <a:rPr lang="en-US" altLang="zh-CN" dirty="0">
                <a:hlinkClick r:id="rId3">
                  <a:extLst>
                    <a:ext uri="{A12FA001-AC4F-418D-AE19-62706E023703}">
                      <ahyp:hlinkClr xmlns:ahyp="http://schemas.microsoft.com/office/drawing/2018/hyperlinkcolor" val="tx"/>
                    </a:ext>
                  </a:extLst>
                </a:hlinkClick>
              </a:rPr>
              <a:t>Kai Chen</a:t>
            </a:r>
            <a:r>
              <a:rPr lang="en-US" altLang="zh-CN" dirty="0"/>
              <a:t>, </a:t>
            </a:r>
            <a:r>
              <a:rPr lang="en-US" altLang="zh-CN" dirty="0">
                <a:hlinkClick r:id="rId4">
                  <a:extLst>
                    <a:ext uri="{A12FA001-AC4F-418D-AE19-62706E023703}">
                      <ahyp:hlinkClr xmlns:ahyp="http://schemas.microsoft.com/office/drawing/2018/hyperlinkcolor" val="tx"/>
                    </a:ext>
                  </a:extLst>
                </a:hlinkClick>
              </a:rPr>
              <a:t>Greg </a:t>
            </a:r>
            <a:r>
              <a:rPr lang="en-US" altLang="zh-CN" dirty="0" err="1">
                <a:hlinkClick r:id="rId4">
                  <a:extLst>
                    <a:ext uri="{A12FA001-AC4F-418D-AE19-62706E023703}">
                      <ahyp:hlinkClr xmlns:ahyp="http://schemas.microsoft.com/office/drawing/2018/hyperlinkcolor" val="tx"/>
                    </a:ext>
                  </a:extLst>
                </a:hlinkClick>
              </a:rPr>
              <a:t>Corrado</a:t>
            </a:r>
            <a:r>
              <a:rPr lang="en-US" altLang="zh-CN" dirty="0"/>
              <a:t>, </a:t>
            </a:r>
            <a:r>
              <a:rPr lang="en-US" altLang="zh-CN" dirty="0">
                <a:hlinkClick r:id="rId5">
                  <a:extLst>
                    <a:ext uri="{A12FA001-AC4F-418D-AE19-62706E023703}">
                      <ahyp:hlinkClr xmlns:ahyp="http://schemas.microsoft.com/office/drawing/2018/hyperlinkcolor" val="tx"/>
                    </a:ext>
                  </a:extLst>
                </a:hlinkClick>
              </a:rPr>
              <a:t>Jeffrey Dean</a:t>
            </a:r>
            <a:endParaRPr lang="en-US" altLang="zh-CN" dirty="0"/>
          </a:p>
          <a:p>
            <a:r>
              <a:rPr lang="en-US" altLang="zh-CN" dirty="0"/>
              <a:t>The Naive Bayes Classifier: A Short Introduction  P. D. Turney</a:t>
            </a:r>
          </a:p>
          <a:p>
            <a:r>
              <a:rPr lang="en-US" altLang="zh-CN" dirty="0"/>
              <a:t>Attention is All You Need  Ashish Vaswani, Noam </a:t>
            </a:r>
            <a:r>
              <a:rPr lang="en-US" altLang="zh-CN" dirty="0" err="1"/>
              <a:t>Shazeer</a:t>
            </a:r>
            <a:r>
              <a:rPr lang="en-US" altLang="zh-CN" dirty="0"/>
              <a:t>, Niki Parmar, Jakob </a:t>
            </a:r>
            <a:r>
              <a:rPr lang="en-US" altLang="zh-CN" dirty="0" err="1"/>
              <a:t>Uszkoreit</a:t>
            </a:r>
            <a:r>
              <a:rPr lang="en-US" altLang="zh-CN" dirty="0"/>
              <a:t>, Lukasz Kaiser, </a:t>
            </a:r>
            <a:r>
              <a:rPr lang="en-US" altLang="zh-CN" dirty="0" err="1"/>
              <a:t>Illia</a:t>
            </a:r>
            <a:r>
              <a:rPr lang="en-US" altLang="zh-CN" dirty="0"/>
              <a:t> </a:t>
            </a:r>
            <a:r>
              <a:rPr lang="en-US" altLang="zh-CN" dirty="0" err="1"/>
              <a:t>Polosukhin</a:t>
            </a:r>
            <a:r>
              <a:rPr lang="en-US" altLang="zh-CN" dirty="0"/>
              <a:t>, et al. (2017)</a:t>
            </a:r>
          </a:p>
          <a:p>
            <a:endParaRPr lang="en-US" altLang="zh-CN" b="1" i="0" dirty="0">
              <a:solidFill>
                <a:schemeClr val="tx1"/>
              </a:solidFill>
              <a:effectLst/>
              <a:latin typeface="PingFang SC"/>
            </a:endParaRPr>
          </a:p>
          <a:p>
            <a:endParaRPr lang="en-US" altLang="zh-CN" dirty="0">
              <a:solidFill>
                <a:schemeClr val="tx1"/>
              </a:solidFill>
            </a:endParaRPr>
          </a:p>
          <a:p>
            <a:endParaRPr lang="zh-CN" altLang="en-US" dirty="0"/>
          </a:p>
        </p:txBody>
      </p:sp>
      <p:sp>
        <p:nvSpPr>
          <p:cNvPr id="4" name="灯片编号占位符 3">
            <a:extLst>
              <a:ext uri="{FF2B5EF4-FFF2-40B4-BE49-F238E27FC236}">
                <a16:creationId xmlns:a16="http://schemas.microsoft.com/office/drawing/2014/main" id="{83499202-DC1C-4D00-8AB8-A1D8D31762C9}"/>
              </a:ext>
            </a:extLst>
          </p:cNvPr>
          <p:cNvSpPr>
            <a:spLocks noGrp="1"/>
          </p:cNvSpPr>
          <p:nvPr>
            <p:ph type="sldNum" sz="quarter" idx="4"/>
          </p:nvPr>
        </p:nvSpPr>
        <p:spPr/>
        <p:txBody>
          <a:bodyPr/>
          <a:lstStyle/>
          <a:p>
            <a:fld id="{548644C6-89F0-466C-949F-E70AD72679A8}" type="slidenum">
              <a:rPr lang="zh-CN" altLang="en-US" smtClean="0"/>
              <a:t>33</a:t>
            </a:fld>
            <a:endParaRPr lang="zh-CN" altLang="en-US"/>
          </a:p>
        </p:txBody>
      </p:sp>
    </p:spTree>
    <p:extLst>
      <p:ext uri="{BB962C8B-B14F-4D97-AF65-F5344CB8AC3E}">
        <p14:creationId xmlns:p14="http://schemas.microsoft.com/office/powerpoint/2010/main" val="303168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8F6A3D18-872B-428E-B961-F174004A48A0}"/>
              </a:ext>
            </a:extLst>
          </p:cNvPr>
          <p:cNvSpPr>
            <a:spLocks noGrp="1"/>
          </p:cNvSpPr>
          <p:nvPr>
            <p:ph type="body" sz="quarter" idx="11"/>
          </p:nvPr>
        </p:nvSpPr>
        <p:spPr/>
        <p:txBody>
          <a:bodyPr/>
          <a:lstStyle/>
          <a:p>
            <a:r>
              <a:rPr lang="zh-CN" altLang="en-US" dirty="0"/>
              <a:t>感谢聆听</a:t>
            </a:r>
          </a:p>
        </p:txBody>
      </p:sp>
    </p:spTree>
    <p:extLst>
      <p:ext uri="{BB962C8B-B14F-4D97-AF65-F5344CB8AC3E}">
        <p14:creationId xmlns:p14="http://schemas.microsoft.com/office/powerpoint/2010/main" val="2397454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b="0" dirty="0"/>
              <a:t> </a:t>
            </a:r>
            <a:r>
              <a:rPr lang="zh-CN" altLang="en-US" b="0" dirty="0"/>
              <a:t>什么是</a:t>
            </a:r>
            <a:r>
              <a:rPr lang="en-US" altLang="zh-CN" b="0" dirty="0"/>
              <a:t>NLP ?</a:t>
            </a:r>
          </a:p>
        </p:txBody>
      </p:sp>
      <p:sp>
        <p:nvSpPr>
          <p:cNvPr id="3" name="文本占位符 2"/>
          <p:cNvSpPr>
            <a:spLocks noGrp="1"/>
          </p:cNvSpPr>
          <p:nvPr>
            <p:ph type="body" sz="quarter" idx="14"/>
          </p:nvPr>
        </p:nvSpPr>
        <p:spPr>
          <a:xfrm>
            <a:off x="537676" y="1190090"/>
            <a:ext cx="11174254" cy="4765791"/>
          </a:xfrm>
        </p:spPr>
        <p:txBody>
          <a:bodyPr/>
          <a:lstStyle/>
          <a:p>
            <a:r>
              <a:rPr lang="en-US" altLang="zh-CN"/>
              <a:t>NLP</a:t>
            </a:r>
            <a:r>
              <a:rPr lang="zh-CN" altLang="en-US"/>
              <a:t>的全称是</a:t>
            </a:r>
            <a:r>
              <a:rPr lang="en-US" altLang="zh-CN"/>
              <a:t>Natuarl Language Processing</a:t>
            </a:r>
            <a:r>
              <a:rPr lang="zh-CN" altLang="en-US"/>
              <a:t>，中文意思是自然语言处理，是人工智能领域的一个重要方向。</a:t>
            </a:r>
          </a:p>
          <a:p>
            <a:r>
              <a:rPr lang="zh-CN" altLang="en-US"/>
              <a:t>其融合了语言学、计算机科学、机器学习、数学、认知心理学等多个学科领域的知识，是一门集计算机科学、人工智能和语言学于一体的交叉学科，它包含自然语言理解和自然语言生成两个主要方面</a:t>
            </a:r>
            <a:r>
              <a:rPr lang="en-US" altLang="zh-CN"/>
              <a:t>, </a:t>
            </a:r>
            <a:r>
              <a:rPr lang="zh-CN" altLang="en-US"/>
              <a:t>研究内容包括字、词、短语、句子、段落和篇章等多种层次，是机器语言和人类语言之间沟通的桥梁。它旨在使机器理解、解释并生成人类语言，实现人机之间有效沟通，使计算机能够执行语言翻译、情感分析、文本摘要等任务。</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4</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b="0" dirty="0"/>
              <a:t>基于规则的手工学习阶段</a:t>
            </a:r>
          </a:p>
        </p:txBody>
      </p:sp>
      <p:sp>
        <p:nvSpPr>
          <p:cNvPr id="2" name="文本占位符 1"/>
          <p:cNvSpPr>
            <a:spLocks noGrp="1"/>
          </p:cNvSpPr>
          <p:nvPr>
            <p:ph type="body" sz="quarter" idx="14"/>
          </p:nvPr>
        </p:nvSpPr>
        <p:spPr>
          <a:xfrm>
            <a:off x="1199515" y="1706245"/>
            <a:ext cx="9879330" cy="3877945"/>
          </a:xfrm>
        </p:spPr>
        <p:txBody>
          <a:bodyPr/>
          <a:lstStyle/>
          <a:p>
            <a:pPr marL="3657600" lvl="8" indent="457200" algn="just">
              <a:buNone/>
            </a:pPr>
            <a:r>
              <a:rPr lang="zh-CN" altLang="en-US" sz="2000"/>
              <a:t>统计学方法</a:t>
            </a:r>
          </a:p>
          <a:p>
            <a:pPr marL="0" indent="0" algn="just">
              <a:buNone/>
            </a:pPr>
            <a:r>
              <a:rPr lang="zh-CN" altLang="en-US" sz="2000"/>
              <a:t>早期自然语言处理研究中常用的方法，通过统计文本中词汇和语法结构的出现频率，来推断文本的含义和上下文关系。这种方法在文本分类、情感分析等领域有广泛应用。</a:t>
            </a:r>
          </a:p>
          <a:p>
            <a:pPr marL="3657600" lvl="8" indent="457200" algn="just">
              <a:buNone/>
            </a:pPr>
            <a:r>
              <a:rPr lang="zh-CN" altLang="en-US" sz="2000"/>
              <a:t>规则引擎方法</a:t>
            </a:r>
          </a:p>
          <a:p>
            <a:pPr marL="0" indent="0" algn="just">
              <a:buNone/>
            </a:pPr>
            <a:r>
              <a:rPr lang="zh-CN" altLang="en-US" sz="2000"/>
              <a:t>基于语言学规则的自然语言处理方法，通过预定义的规则集合来解析和生成自然语言。这种方法在句法分析、命名实体识别等任务中表现良好，但需要大量的语言学知识和规则设计。</a:t>
            </a:r>
          </a:p>
        </p:txBody>
      </p:sp>
      <p:sp>
        <p:nvSpPr>
          <p:cNvPr id="7" name="灯片编号占位符 6"/>
          <p:cNvSpPr>
            <a:spLocks noGrp="1"/>
          </p:cNvSpPr>
          <p:nvPr>
            <p:ph type="sldNum" sz="quarter" idx="4"/>
          </p:nvPr>
        </p:nvSpPr>
        <p:spPr/>
        <p:txBody>
          <a:bodyPr/>
          <a:lstStyle/>
          <a:p>
            <a:fld id="{548644C6-89F0-466C-949F-E70AD72679A8}" type="slidenum">
              <a:rPr lang="zh-CN" altLang="en-US" smtClean="0"/>
              <a:t>5</a:t>
            </a:fld>
            <a:endParaRPr lang="zh-CN" altLang="en-US"/>
          </a:p>
        </p:txBody>
      </p:sp>
      <p:sp>
        <p:nvSpPr>
          <p:cNvPr id="3" name="矩形: 圆角 2"/>
          <p:cNvSpPr/>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顶角 14"/>
          <p:cNvSpPr/>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半闭框 13"/>
          <p:cNvSpPr/>
          <p:nvPr/>
        </p:nvSpPr>
        <p:spPr>
          <a:xfrm rot="10800000">
            <a:off x="10955163" y="5261886"/>
            <a:ext cx="351893" cy="329979"/>
          </a:xfrm>
          <a:prstGeom prst="halfFrame">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b="0" dirty="0"/>
              <a:t>基于统计的机器学习阶段</a:t>
            </a:r>
          </a:p>
        </p:txBody>
      </p:sp>
      <p:sp>
        <p:nvSpPr>
          <p:cNvPr id="2" name="灯片编号占位符 1"/>
          <p:cNvSpPr>
            <a:spLocks noGrp="1"/>
          </p:cNvSpPr>
          <p:nvPr>
            <p:ph type="sldNum" sz="quarter" idx="4"/>
          </p:nvPr>
        </p:nvSpPr>
        <p:spPr/>
        <p:txBody>
          <a:bodyPr/>
          <a:lstStyle/>
          <a:p>
            <a:fld id="{548644C6-89F0-466C-949F-E70AD72679A8}" type="slidenum">
              <a:rPr lang="zh-CN" altLang="en-US" smtClean="0"/>
              <a:t>6</a:t>
            </a:fld>
            <a:endParaRPr lang="zh-CN" altLang="en-US"/>
          </a:p>
        </p:txBody>
      </p:sp>
      <p:sp>
        <p:nvSpPr>
          <p:cNvPr id="6" name="文本框 5"/>
          <p:cNvSpPr txBox="1"/>
          <p:nvPr/>
        </p:nvSpPr>
        <p:spPr>
          <a:xfrm>
            <a:off x="240030" y="1393190"/>
            <a:ext cx="11181080" cy="5290185"/>
          </a:xfrm>
          <a:prstGeom prst="rect">
            <a:avLst/>
          </a:prstGeom>
          <a:noFill/>
        </p:spPr>
        <p:txBody>
          <a:bodyPr wrap="square" rtlCol="0">
            <a:noAutofit/>
          </a:bodyPr>
          <a:lstStyle/>
          <a:p>
            <a:r>
              <a:rPr lang="zh-CN" altLang="en-US" sz="2400" dirty="0"/>
              <a:t>定义：</a:t>
            </a:r>
          </a:p>
          <a:p>
            <a:r>
              <a:rPr lang="zh-CN" altLang="en-US" sz="2400" dirty="0"/>
              <a:t>统计机器学习</a:t>
            </a:r>
            <a:r>
              <a:rPr lang="en-US" altLang="zh-CN" sz="2400" dirty="0"/>
              <a:t>,</a:t>
            </a:r>
            <a:r>
              <a:rPr lang="zh-CN" altLang="en-US" sz="2400" dirty="0"/>
              <a:t>又称为统计学习</a:t>
            </a:r>
            <a:r>
              <a:rPr lang="en-US" altLang="zh-CN" sz="2400" dirty="0"/>
              <a:t>,</a:t>
            </a:r>
            <a:r>
              <a:rPr lang="zh-CN" altLang="en-US" sz="2400" dirty="0"/>
              <a:t>是关于计算机基于数据构建概率统计模型并运用模型对数据进行预测与分析的一门学科，是概率论、统计学、信息论、计算理论、最优化理论及计算机科学等多个领域的交叉学科，具有独自的理论体系与方法论。</a:t>
            </a:r>
          </a:p>
          <a:p>
            <a:endParaRPr lang="zh-CN" altLang="en-US" sz="2400" dirty="0"/>
          </a:p>
          <a:p>
            <a:r>
              <a:rPr lang="zh-CN" altLang="en-US" sz="2400" dirty="0"/>
              <a:t>研究对象和目的：</a:t>
            </a:r>
          </a:p>
          <a:p>
            <a:r>
              <a:rPr lang="zh-CN" altLang="en-US" sz="2400" dirty="0"/>
              <a:t>统计学习研究的对象是数据，它基于同类数据具有一定的统计规律性作为前提，即同类数据是独立同分布的，用随机变量描述数据中的特征，用概率分布描述数据的统计规律。</a:t>
            </a:r>
            <a:endParaRPr lang="en-US" altLang="zh-CN" sz="2400" dirty="0"/>
          </a:p>
          <a:p>
            <a:r>
              <a:rPr lang="zh-CN" altLang="en-US" sz="2400" dirty="0"/>
              <a:t>统计学习从数据出发，提取数据的特征，抽象出数据的模型，发现数据中的知识，又回到对数据的分析与预测中去。因此统计学习用于对数据的预测与分析，特别是对未知新数据的预测与分析。</a:t>
            </a:r>
            <a:endParaRPr lang="en-US" altLang="zh-CN"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fld id="{548644C6-89F0-466C-949F-E70AD72679A8}" type="slidenum">
              <a:rPr lang="zh-CN" altLang="en-US" smtClean="0"/>
              <a:t>7</a:t>
            </a:fld>
            <a:endParaRPr lang="zh-CN" altLang="en-US"/>
          </a:p>
        </p:txBody>
      </p:sp>
      <p:grpSp>
        <p:nvGrpSpPr>
          <p:cNvPr id="28" name="组合 27"/>
          <p:cNvGrpSpPr/>
          <p:nvPr>
            <p:custDataLst>
              <p:tags r:id="rId1"/>
            </p:custDataLst>
          </p:nvPr>
        </p:nvGrpSpPr>
        <p:grpSpPr>
          <a:xfrm>
            <a:off x="1388477" y="1714778"/>
            <a:ext cx="578031" cy="565362"/>
            <a:chOff x="3380126" y="4286250"/>
            <a:chExt cx="544513" cy="544513"/>
          </a:xfrm>
        </p:grpSpPr>
        <p:sp>
          <p:nvSpPr>
            <p:cNvPr id="23" name="Freeform 17"/>
            <p:cNvSpPr>
              <a:spLocks noEditPoints="1"/>
            </p:cNvSpPr>
            <p:nvPr>
              <p:custDataLst>
                <p:tags r:id="rId3"/>
              </p:custDataLst>
            </p:nvPr>
          </p:nvSpPr>
          <p:spPr bwMode="auto">
            <a:xfrm>
              <a:off x="3413464" y="4351338"/>
              <a:ext cx="477838" cy="479425"/>
            </a:xfrm>
            <a:custGeom>
              <a:avLst/>
              <a:gdLst>
                <a:gd name="T0" fmla="*/ 88 w 176"/>
                <a:gd name="T1" fmla="*/ 0 h 176"/>
                <a:gd name="T2" fmla="*/ 0 w 176"/>
                <a:gd name="T3" fmla="*/ 88 h 176"/>
                <a:gd name="T4" fmla="*/ 22 w 176"/>
                <a:gd name="T5" fmla="*/ 145 h 176"/>
                <a:gd name="T6" fmla="*/ 1 w 176"/>
                <a:gd name="T7" fmla="*/ 171 h 176"/>
                <a:gd name="T8" fmla="*/ 8 w 176"/>
                <a:gd name="T9" fmla="*/ 176 h 176"/>
                <a:gd name="T10" fmla="*/ 27 w 176"/>
                <a:gd name="T11" fmla="*/ 151 h 176"/>
                <a:gd name="T12" fmla="*/ 88 w 176"/>
                <a:gd name="T13" fmla="*/ 176 h 176"/>
                <a:gd name="T14" fmla="*/ 149 w 176"/>
                <a:gd name="T15" fmla="*/ 151 h 176"/>
                <a:gd name="T16" fmla="*/ 169 w 176"/>
                <a:gd name="T17" fmla="*/ 176 h 176"/>
                <a:gd name="T18" fmla="*/ 176 w 176"/>
                <a:gd name="T19" fmla="*/ 171 h 176"/>
                <a:gd name="T20" fmla="*/ 155 w 176"/>
                <a:gd name="T21" fmla="*/ 145 h 176"/>
                <a:gd name="T22" fmla="*/ 176 w 176"/>
                <a:gd name="T23" fmla="*/ 88 h 176"/>
                <a:gd name="T24" fmla="*/ 88 w 176"/>
                <a:gd name="T25" fmla="*/ 0 h 176"/>
                <a:gd name="T26" fmla="*/ 88 w 176"/>
                <a:gd name="T27" fmla="*/ 168 h 176"/>
                <a:gd name="T28" fmla="*/ 8 w 176"/>
                <a:gd name="T29" fmla="*/ 88 h 176"/>
                <a:gd name="T30" fmla="*/ 88 w 176"/>
                <a:gd name="T31" fmla="*/ 8 h 176"/>
                <a:gd name="T32" fmla="*/ 168 w 176"/>
                <a:gd name="T33" fmla="*/ 88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40" y="0"/>
                    <a:pt x="0" y="39"/>
                    <a:pt x="0" y="88"/>
                  </a:cubicBezTo>
                  <a:cubicBezTo>
                    <a:pt x="0" y="110"/>
                    <a:pt x="9" y="130"/>
                    <a:pt x="22" y="145"/>
                  </a:cubicBezTo>
                  <a:cubicBezTo>
                    <a:pt x="1" y="171"/>
                    <a:pt x="1" y="171"/>
                    <a:pt x="1" y="171"/>
                  </a:cubicBezTo>
                  <a:cubicBezTo>
                    <a:pt x="8" y="176"/>
                    <a:pt x="8" y="176"/>
                    <a:pt x="8" y="176"/>
                  </a:cubicBezTo>
                  <a:cubicBezTo>
                    <a:pt x="27" y="151"/>
                    <a:pt x="27" y="151"/>
                    <a:pt x="27" y="151"/>
                  </a:cubicBezTo>
                  <a:cubicBezTo>
                    <a:pt x="43" y="166"/>
                    <a:pt x="65" y="176"/>
                    <a:pt x="88" y="176"/>
                  </a:cubicBezTo>
                  <a:cubicBezTo>
                    <a:pt x="112" y="176"/>
                    <a:pt x="134" y="166"/>
                    <a:pt x="149" y="151"/>
                  </a:cubicBezTo>
                  <a:cubicBezTo>
                    <a:pt x="169" y="176"/>
                    <a:pt x="169" y="176"/>
                    <a:pt x="169" y="176"/>
                  </a:cubicBezTo>
                  <a:cubicBezTo>
                    <a:pt x="176" y="171"/>
                    <a:pt x="176" y="171"/>
                    <a:pt x="176" y="171"/>
                  </a:cubicBezTo>
                  <a:cubicBezTo>
                    <a:pt x="155" y="145"/>
                    <a:pt x="155" y="145"/>
                    <a:pt x="155" y="145"/>
                  </a:cubicBezTo>
                  <a:cubicBezTo>
                    <a:pt x="168" y="130"/>
                    <a:pt x="176" y="110"/>
                    <a:pt x="176" y="88"/>
                  </a:cubicBezTo>
                  <a:cubicBezTo>
                    <a:pt x="176" y="39"/>
                    <a:pt x="137" y="0"/>
                    <a:pt x="88" y="0"/>
                  </a:cubicBezTo>
                  <a:close/>
                  <a:moveTo>
                    <a:pt x="88" y="168"/>
                  </a:moveTo>
                  <a:cubicBezTo>
                    <a:pt x="44" y="168"/>
                    <a:pt x="8" y="132"/>
                    <a:pt x="8" y="88"/>
                  </a:cubicBezTo>
                  <a:cubicBezTo>
                    <a:pt x="8" y="44"/>
                    <a:pt x="44" y="8"/>
                    <a:pt x="88" y="8"/>
                  </a:cubicBezTo>
                  <a:cubicBezTo>
                    <a:pt x="132" y="8"/>
                    <a:pt x="168" y="44"/>
                    <a:pt x="168" y="88"/>
                  </a:cubicBezTo>
                  <a:cubicBezTo>
                    <a:pt x="168" y="132"/>
                    <a:pt x="132" y="168"/>
                    <a:pt x="88" y="16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4" name="Freeform 18"/>
            <p:cNvSpPr>
              <a:spLocks noEditPoints="1"/>
            </p:cNvSpPr>
            <p:nvPr>
              <p:custDataLst>
                <p:tags r:id="rId4"/>
              </p:custDataLst>
            </p:nvPr>
          </p:nvSpPr>
          <p:spPr bwMode="auto">
            <a:xfrm>
              <a:off x="3380126" y="4286250"/>
              <a:ext cx="174625" cy="174625"/>
            </a:xfrm>
            <a:custGeom>
              <a:avLst/>
              <a:gdLst>
                <a:gd name="T0" fmla="*/ 64 w 64"/>
                <a:gd name="T1" fmla="*/ 0 h 64"/>
                <a:gd name="T2" fmla="*/ 40 w 64"/>
                <a:gd name="T3" fmla="*/ 0 h 64"/>
                <a:gd name="T4" fmla="*/ 0 w 64"/>
                <a:gd name="T5" fmla="*/ 40 h 64"/>
                <a:gd name="T6" fmla="*/ 0 w 64"/>
                <a:gd name="T7" fmla="*/ 64 h 64"/>
                <a:gd name="T8" fmla="*/ 12 w 64"/>
                <a:gd name="T9" fmla="*/ 64 h 64"/>
                <a:gd name="T10" fmla="*/ 64 w 64"/>
                <a:gd name="T11" fmla="*/ 11 h 64"/>
                <a:gd name="T12" fmla="*/ 64 w 64"/>
                <a:gd name="T13" fmla="*/ 0 h 64"/>
                <a:gd name="T14" fmla="*/ 56 w 64"/>
                <a:gd name="T15" fmla="*/ 8 h 64"/>
                <a:gd name="T16" fmla="*/ 8 w 64"/>
                <a:gd name="T17" fmla="*/ 56 h 64"/>
                <a:gd name="T18" fmla="*/ 8 w 64"/>
                <a:gd name="T19" fmla="*/ 56 h 64"/>
                <a:gd name="T20" fmla="*/ 8 w 64"/>
                <a:gd name="T21" fmla="*/ 40 h 64"/>
                <a:gd name="T22" fmla="*/ 40 w 64"/>
                <a:gd name="T23" fmla="*/ 8 h 64"/>
                <a:gd name="T24" fmla="*/ 56 w 64"/>
                <a:gd name="T25" fmla="*/ 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4" y="0"/>
                  </a:moveTo>
                  <a:cubicBezTo>
                    <a:pt x="40" y="0"/>
                    <a:pt x="40" y="0"/>
                    <a:pt x="40" y="0"/>
                  </a:cubicBezTo>
                  <a:cubicBezTo>
                    <a:pt x="18" y="0"/>
                    <a:pt x="0" y="18"/>
                    <a:pt x="0" y="40"/>
                  </a:cubicBezTo>
                  <a:cubicBezTo>
                    <a:pt x="0" y="64"/>
                    <a:pt x="0" y="64"/>
                    <a:pt x="0" y="64"/>
                  </a:cubicBezTo>
                  <a:cubicBezTo>
                    <a:pt x="12" y="64"/>
                    <a:pt x="12" y="64"/>
                    <a:pt x="12" y="64"/>
                  </a:cubicBezTo>
                  <a:cubicBezTo>
                    <a:pt x="64" y="11"/>
                    <a:pt x="64" y="11"/>
                    <a:pt x="64" y="11"/>
                  </a:cubicBezTo>
                  <a:lnTo>
                    <a:pt x="64" y="0"/>
                  </a:lnTo>
                  <a:close/>
                  <a:moveTo>
                    <a:pt x="56" y="8"/>
                  </a:moveTo>
                  <a:cubicBezTo>
                    <a:pt x="8" y="56"/>
                    <a:pt x="8" y="56"/>
                    <a:pt x="8" y="56"/>
                  </a:cubicBezTo>
                  <a:cubicBezTo>
                    <a:pt x="8" y="56"/>
                    <a:pt x="8" y="56"/>
                    <a:pt x="8" y="56"/>
                  </a:cubicBezTo>
                  <a:cubicBezTo>
                    <a:pt x="8" y="40"/>
                    <a:pt x="8" y="40"/>
                    <a:pt x="8" y="40"/>
                  </a:cubicBezTo>
                  <a:cubicBezTo>
                    <a:pt x="8" y="22"/>
                    <a:pt x="23" y="8"/>
                    <a:pt x="40" y="8"/>
                  </a:cubicBezTo>
                  <a:cubicBezTo>
                    <a:pt x="56" y="8"/>
                    <a:pt x="56" y="8"/>
                    <a:pt x="56" y="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5" name="Freeform 19"/>
            <p:cNvSpPr>
              <a:spLocks noEditPoints="1"/>
            </p:cNvSpPr>
            <p:nvPr>
              <p:custDataLst>
                <p:tags r:id="rId5"/>
              </p:custDataLst>
            </p:nvPr>
          </p:nvSpPr>
          <p:spPr bwMode="auto">
            <a:xfrm>
              <a:off x="3753189" y="4286250"/>
              <a:ext cx="171450" cy="174625"/>
            </a:xfrm>
            <a:custGeom>
              <a:avLst/>
              <a:gdLst>
                <a:gd name="T0" fmla="*/ 23 w 63"/>
                <a:gd name="T1" fmla="*/ 0 h 64"/>
                <a:gd name="T2" fmla="*/ 0 w 63"/>
                <a:gd name="T3" fmla="*/ 0 h 64"/>
                <a:gd name="T4" fmla="*/ 0 w 63"/>
                <a:gd name="T5" fmla="*/ 11 h 64"/>
                <a:gd name="T6" fmla="*/ 52 w 63"/>
                <a:gd name="T7" fmla="*/ 64 h 64"/>
                <a:gd name="T8" fmla="*/ 63 w 63"/>
                <a:gd name="T9" fmla="*/ 64 h 64"/>
                <a:gd name="T10" fmla="*/ 63 w 63"/>
                <a:gd name="T11" fmla="*/ 40 h 64"/>
                <a:gd name="T12" fmla="*/ 23 w 63"/>
                <a:gd name="T13" fmla="*/ 0 h 64"/>
                <a:gd name="T14" fmla="*/ 55 w 63"/>
                <a:gd name="T15" fmla="*/ 56 h 64"/>
                <a:gd name="T16" fmla="*/ 55 w 63"/>
                <a:gd name="T17" fmla="*/ 56 h 64"/>
                <a:gd name="T18" fmla="*/ 8 w 63"/>
                <a:gd name="T19" fmla="*/ 8 h 64"/>
                <a:gd name="T20" fmla="*/ 8 w 63"/>
                <a:gd name="T21" fmla="*/ 8 h 64"/>
                <a:gd name="T22" fmla="*/ 23 w 63"/>
                <a:gd name="T23" fmla="*/ 8 h 64"/>
                <a:gd name="T24" fmla="*/ 55 w 63"/>
                <a:gd name="T25" fmla="*/ 40 h 64"/>
                <a:gd name="T26" fmla="*/ 55 w 63"/>
                <a:gd name="T27"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64">
                  <a:moveTo>
                    <a:pt x="23" y="0"/>
                  </a:moveTo>
                  <a:cubicBezTo>
                    <a:pt x="0" y="0"/>
                    <a:pt x="0" y="0"/>
                    <a:pt x="0" y="0"/>
                  </a:cubicBezTo>
                  <a:cubicBezTo>
                    <a:pt x="0" y="11"/>
                    <a:pt x="0" y="11"/>
                    <a:pt x="0" y="11"/>
                  </a:cubicBezTo>
                  <a:cubicBezTo>
                    <a:pt x="52" y="64"/>
                    <a:pt x="52" y="64"/>
                    <a:pt x="52" y="64"/>
                  </a:cubicBezTo>
                  <a:cubicBezTo>
                    <a:pt x="63" y="64"/>
                    <a:pt x="63" y="64"/>
                    <a:pt x="63" y="64"/>
                  </a:cubicBezTo>
                  <a:cubicBezTo>
                    <a:pt x="63" y="40"/>
                    <a:pt x="63" y="40"/>
                    <a:pt x="63" y="40"/>
                  </a:cubicBezTo>
                  <a:cubicBezTo>
                    <a:pt x="63" y="18"/>
                    <a:pt x="46" y="0"/>
                    <a:pt x="23" y="0"/>
                  </a:cubicBezTo>
                  <a:close/>
                  <a:moveTo>
                    <a:pt x="55" y="56"/>
                  </a:moveTo>
                  <a:cubicBezTo>
                    <a:pt x="55" y="56"/>
                    <a:pt x="55" y="56"/>
                    <a:pt x="55" y="56"/>
                  </a:cubicBezTo>
                  <a:cubicBezTo>
                    <a:pt x="8" y="8"/>
                    <a:pt x="8" y="8"/>
                    <a:pt x="8" y="8"/>
                  </a:cubicBezTo>
                  <a:cubicBezTo>
                    <a:pt x="8" y="8"/>
                    <a:pt x="8" y="8"/>
                    <a:pt x="8" y="8"/>
                  </a:cubicBezTo>
                  <a:cubicBezTo>
                    <a:pt x="23" y="8"/>
                    <a:pt x="23" y="8"/>
                    <a:pt x="23" y="8"/>
                  </a:cubicBezTo>
                  <a:cubicBezTo>
                    <a:pt x="41" y="8"/>
                    <a:pt x="55" y="22"/>
                    <a:pt x="55" y="40"/>
                  </a:cubicBezTo>
                  <a:lnTo>
                    <a:pt x="55" y="56"/>
                  </a:ln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6" name="Freeform 20"/>
            <p:cNvSpPr/>
            <p:nvPr>
              <p:custDataLst>
                <p:tags r:id="rId6"/>
              </p:custDataLst>
            </p:nvPr>
          </p:nvSpPr>
          <p:spPr bwMode="auto">
            <a:xfrm>
              <a:off x="3521414" y="4416425"/>
              <a:ext cx="141288" cy="196850"/>
            </a:xfrm>
            <a:custGeom>
              <a:avLst/>
              <a:gdLst>
                <a:gd name="T0" fmla="*/ 76 w 89"/>
                <a:gd name="T1" fmla="*/ 110 h 124"/>
                <a:gd name="T2" fmla="*/ 0 w 89"/>
                <a:gd name="T3" fmla="*/ 110 h 124"/>
                <a:gd name="T4" fmla="*/ 0 w 89"/>
                <a:gd name="T5" fmla="*/ 124 h 124"/>
                <a:gd name="T6" fmla="*/ 89 w 89"/>
                <a:gd name="T7" fmla="*/ 124 h 124"/>
                <a:gd name="T8" fmla="*/ 89 w 89"/>
                <a:gd name="T9" fmla="*/ 0 h 124"/>
                <a:gd name="T10" fmla="*/ 76 w 89"/>
                <a:gd name="T11" fmla="*/ 0 h 124"/>
                <a:gd name="T12" fmla="*/ 76 w 89"/>
                <a:gd name="T13" fmla="*/ 110 h 124"/>
              </a:gdLst>
              <a:ahLst/>
              <a:cxnLst>
                <a:cxn ang="0">
                  <a:pos x="T0" y="T1"/>
                </a:cxn>
                <a:cxn ang="0">
                  <a:pos x="T2" y="T3"/>
                </a:cxn>
                <a:cxn ang="0">
                  <a:pos x="T4" y="T5"/>
                </a:cxn>
                <a:cxn ang="0">
                  <a:pos x="T6" y="T7"/>
                </a:cxn>
                <a:cxn ang="0">
                  <a:pos x="T8" y="T9"/>
                </a:cxn>
                <a:cxn ang="0">
                  <a:pos x="T10" y="T11"/>
                </a:cxn>
                <a:cxn ang="0">
                  <a:pos x="T12" y="T13"/>
                </a:cxn>
              </a:cxnLst>
              <a:rect l="0" t="0" r="r" b="b"/>
              <a:pathLst>
                <a:path w="89" h="124">
                  <a:moveTo>
                    <a:pt x="76" y="110"/>
                  </a:moveTo>
                  <a:lnTo>
                    <a:pt x="0" y="110"/>
                  </a:lnTo>
                  <a:lnTo>
                    <a:pt x="0" y="124"/>
                  </a:lnTo>
                  <a:lnTo>
                    <a:pt x="89" y="124"/>
                  </a:lnTo>
                  <a:lnTo>
                    <a:pt x="89" y="0"/>
                  </a:lnTo>
                  <a:lnTo>
                    <a:pt x="76" y="0"/>
                  </a:lnTo>
                  <a:lnTo>
                    <a:pt x="76" y="11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2" name="半闭框 31"/>
          <p:cNvSpPr/>
          <p:nvPr>
            <p:custDataLst>
              <p:tags r:id="rId2"/>
            </p:custDataLst>
          </p:nvPr>
        </p:nvSpPr>
        <p:spPr>
          <a:xfrm rot="10800000">
            <a:off x="3962836" y="5328918"/>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532765" y="967740"/>
            <a:ext cx="11073765" cy="5567045"/>
          </a:xfrm>
          <a:prstGeom prst="rect">
            <a:avLst/>
          </a:prstGeom>
          <a:noFill/>
        </p:spPr>
        <p:txBody>
          <a:bodyPr wrap="square" rtlCol="0">
            <a:noAutofit/>
          </a:bodyPr>
          <a:lstStyle/>
          <a:p>
            <a:r>
              <a:rPr lang="zh-CN" altLang="en-US" sz="2400" dirty="0"/>
              <a:t>统计学习可以分为几种主要类型：</a:t>
            </a:r>
            <a:endParaRPr lang="en-US" altLang="zh-CN" sz="2400" dirty="0"/>
          </a:p>
          <a:p>
            <a:endParaRPr lang="zh-CN" altLang="en-US" sz="2400" dirty="0"/>
          </a:p>
          <a:p>
            <a:r>
              <a:rPr lang="zh-CN" altLang="en-US" sz="2400" dirty="0"/>
              <a:t>监督学习：在监督学习中，模型从标记的训练数据中学习，以便预测未知数据的输出。例如，我们可以使用标记好的图像数据集训练一个图像分类模型，使其能够识别新的未标记图像中的物体。</a:t>
            </a:r>
          </a:p>
          <a:p>
            <a:endParaRPr lang="en-US" altLang="zh-CN" sz="2400" dirty="0"/>
          </a:p>
          <a:p>
            <a:endParaRPr lang="en-US" altLang="zh-CN" sz="2400" dirty="0"/>
          </a:p>
          <a:p>
            <a:r>
              <a:rPr lang="zh-CN" altLang="en-US" sz="2400" dirty="0"/>
              <a:t>无监督学习：与监督学习不同，无监督学习中的模型在没有标记响应的情况下，从数据中学习模式或结构。例如，聚类算法就是一种无监督学习方法，它可以将数据集中的相似项分组在一起。</a:t>
            </a:r>
            <a:endParaRPr lang="en-US" altLang="zh-CN" sz="2400" dirty="0"/>
          </a:p>
          <a:p>
            <a:endParaRPr lang="en-US" altLang="zh-CN" sz="2400" dirty="0"/>
          </a:p>
          <a:p>
            <a:endParaRPr lang="zh-CN" altLang="en-US" sz="2400" dirty="0"/>
          </a:p>
          <a:p>
            <a:r>
              <a:rPr lang="zh-CN" altLang="en-US" sz="2400" dirty="0"/>
              <a:t>强化学习：强化学习是一种通过试错来学习的方法，模型通过与环境的交互来最大化累积奖励。这种方法在机器人控制、游戏</a:t>
            </a:r>
            <a:r>
              <a:rPr lang="en-US" altLang="zh-CN" sz="2400" dirty="0"/>
              <a:t>AI</a:t>
            </a:r>
            <a:r>
              <a:rPr lang="zh-CN" altLang="en-US" sz="2400" dirty="0"/>
              <a:t>等领域有广泛应用。</a:t>
            </a:r>
          </a:p>
          <a:p>
            <a:endParaRPr lang="zh-CN" altLang="en-US" sz="240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548644C6-89F0-466C-949F-E70AD72679A8}" type="slidenum">
              <a:rPr lang="zh-CN" altLang="en-US" smtClean="0"/>
              <a:t>8</a:t>
            </a:fld>
            <a:endParaRPr lang="zh-CN" altLang="en-US"/>
          </a:p>
        </p:txBody>
      </p:sp>
      <p:sp>
        <p:nvSpPr>
          <p:cNvPr id="32" name="半闭框 31"/>
          <p:cNvSpPr/>
          <p:nvPr/>
        </p:nvSpPr>
        <p:spPr>
          <a:xfrm rot="10800000">
            <a:off x="7613294" y="5335692"/>
            <a:ext cx="322028" cy="329979"/>
          </a:xfrm>
          <a:prstGeom prst="halfFrame">
            <a:avLst/>
          </a:prstGeom>
          <a:solidFill>
            <a:schemeClr val="bg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文本框 5"/>
          <p:cNvSpPr txBox="1"/>
          <p:nvPr/>
        </p:nvSpPr>
        <p:spPr>
          <a:xfrm>
            <a:off x="659130" y="1040765"/>
            <a:ext cx="10888345" cy="5500370"/>
          </a:xfrm>
          <a:prstGeom prst="rect">
            <a:avLst/>
          </a:prstGeom>
          <a:noFill/>
        </p:spPr>
        <p:txBody>
          <a:bodyPr wrap="square" rtlCol="0">
            <a:noAutofit/>
          </a:bodyPr>
          <a:lstStyle/>
          <a:p>
            <a:r>
              <a:rPr lang="zh-CN" altLang="en-US" dirty="0"/>
              <a:t>数据收集：获取用于训练模型的有限数据集合。这些数据可以来自各种来源，如数据库、传感器、互联网等。</a:t>
            </a:r>
          </a:p>
          <a:p>
            <a:endParaRPr lang="en-US" altLang="zh-CN" dirty="0"/>
          </a:p>
          <a:p>
            <a:r>
              <a:rPr lang="zh-CN" altLang="en-US" dirty="0"/>
              <a:t>数据预处理：收集到的数据通常需要经过清洗、转换和格式化等预处理步骤，以便模型可以更好地学习</a:t>
            </a:r>
          </a:p>
          <a:p>
            <a:endParaRPr lang="en-US" altLang="zh-CN" dirty="0"/>
          </a:p>
          <a:p>
            <a:r>
              <a:rPr lang="zh-CN" altLang="en-US" dirty="0"/>
              <a:t>确定假设空间：确定包含所有可能的模型的假设空间，即学习的模型的集合；</a:t>
            </a:r>
          </a:p>
          <a:p>
            <a:endParaRPr lang="zh-CN" altLang="en-US" dirty="0"/>
          </a:p>
          <a:p>
            <a:r>
              <a:rPr lang="zh-CN" altLang="en-US" dirty="0"/>
              <a:t>确定模型选择准则：模型的选择准则即模型的评价准则，也即学习策略；</a:t>
            </a:r>
          </a:p>
          <a:p>
            <a:endParaRPr lang="en-US" altLang="zh-CN" dirty="0"/>
          </a:p>
          <a:p>
            <a:r>
              <a:rPr lang="zh-CN" altLang="en-US" dirty="0"/>
              <a:t>学习算法：实现求解最优模型的算法，即学习的算法；</a:t>
            </a:r>
          </a:p>
          <a:p>
            <a:endParaRPr lang="en-US" altLang="zh-CN" dirty="0"/>
          </a:p>
          <a:p>
            <a:r>
              <a:rPr lang="zh-CN" altLang="en-US" dirty="0"/>
              <a:t>训练模型：使用数据训练选定的算法，以找到最佳参数确认模型结构，如线性模型中找到合适的</a:t>
            </a:r>
            <a:r>
              <a:rPr lang="en-US" altLang="zh-CN" dirty="0"/>
              <a:t>a</a:t>
            </a:r>
            <a:r>
              <a:rPr lang="zh-CN" altLang="en-US" dirty="0"/>
              <a:t>和</a:t>
            </a:r>
            <a:r>
              <a:rPr lang="en-US" altLang="zh-CN" dirty="0"/>
              <a:t>b</a:t>
            </a:r>
            <a:r>
              <a:rPr lang="zh-CN" altLang="en-US" dirty="0"/>
              <a:t>的值；</a:t>
            </a:r>
          </a:p>
          <a:p>
            <a:endParaRPr lang="en-US" altLang="zh-CN" dirty="0"/>
          </a:p>
          <a:p>
            <a:r>
              <a:rPr lang="zh-CN" altLang="en-US" dirty="0"/>
              <a:t>评估模型：使用独立的测试数据评估模型的性能，以确保模型在实际应用中具有良好的泛化能力；</a:t>
            </a:r>
          </a:p>
          <a:p>
            <a:endParaRPr lang="en-US" altLang="zh-CN" dirty="0"/>
          </a:p>
          <a:p>
            <a:r>
              <a:rPr lang="zh-CN" altLang="en-US" dirty="0"/>
              <a:t>参数调优：根据评估结果，对模型的参数进行调整和优化，以提高性能。</a:t>
            </a:r>
          </a:p>
          <a:p>
            <a:endParaRPr lang="en-US" altLang="zh-CN" dirty="0"/>
          </a:p>
          <a:p>
            <a:r>
              <a:rPr lang="zh-CN" altLang="en-US" dirty="0"/>
              <a:t>部署模型：将训练好的模型应用于实际问题中，实现自动化决策、预测等任务。</a:t>
            </a:r>
          </a:p>
          <a:p>
            <a:endParaRPr lang="en-US" altLang="zh-CN" dirty="0"/>
          </a:p>
        </p:txBody>
      </p:sp>
      <p:sp>
        <p:nvSpPr>
          <p:cNvPr id="7" name="文本框 6"/>
          <p:cNvSpPr txBox="1"/>
          <p:nvPr/>
        </p:nvSpPr>
        <p:spPr>
          <a:xfrm>
            <a:off x="948055" y="100965"/>
            <a:ext cx="6747510" cy="626110"/>
          </a:xfrm>
          <a:prstGeom prst="rect">
            <a:avLst/>
          </a:prstGeom>
          <a:noFill/>
        </p:spPr>
        <p:txBody>
          <a:bodyPr wrap="square" rtlCol="0">
            <a:noAutofit/>
            <a:scene3d>
              <a:camera prst="orthographicFront"/>
              <a:lightRig rig="threePt" dir="t"/>
            </a:scene3d>
          </a:bodyPr>
          <a:lstStyle/>
          <a:p>
            <a:r>
              <a:rPr lang="zh-CN" altLang="en-US" sz="3200" dirty="0">
                <a:ln/>
                <a:solidFill>
                  <a:schemeClr val="bg1"/>
                </a:solidFill>
                <a:effectLst>
                  <a:reflection blurRad="6350" stA="53000" endA="300" endPos="35500" dir="5400000" sy="-90000" algn="bl" rotWithShape="0"/>
                </a:effectLst>
              </a:rPr>
              <a:t>统计学习的过程及步骤</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b="0" dirty="0"/>
              <a:t>贝叶斯文本分类原理</a:t>
            </a:r>
            <a:endParaRPr lang="en-US" altLang="zh-CN" b="0" dirty="0"/>
          </a:p>
        </p:txBody>
      </p:sp>
      <p:sp>
        <p:nvSpPr>
          <p:cNvPr id="3" name="灯片编号占位符 2"/>
          <p:cNvSpPr>
            <a:spLocks noGrp="1"/>
          </p:cNvSpPr>
          <p:nvPr>
            <p:ph type="sldNum" sz="quarter" idx="4"/>
          </p:nvPr>
        </p:nvSpPr>
        <p:spPr/>
        <p:txBody>
          <a:bodyPr/>
          <a:lstStyle/>
          <a:p>
            <a:fld id="{548644C6-89F0-466C-949F-E70AD72679A8}" type="slidenum">
              <a:rPr lang="zh-CN" altLang="en-US" smtClean="0"/>
              <a:t>9</a:t>
            </a:fld>
            <a:endParaRPr lang="zh-CN" altLang="en-US"/>
          </a:p>
        </p:txBody>
      </p:sp>
      <p:sp>
        <p:nvSpPr>
          <p:cNvPr id="4" name="文本框 3"/>
          <p:cNvSpPr txBox="1"/>
          <p:nvPr/>
        </p:nvSpPr>
        <p:spPr>
          <a:xfrm>
            <a:off x="563245" y="1236345"/>
            <a:ext cx="5080000" cy="1045210"/>
          </a:xfrm>
          <a:prstGeom prst="rect">
            <a:avLst/>
          </a:prstGeom>
        </p:spPr>
        <p:txBody>
          <a:bodyPr wrap="square">
            <a:spAutoFit/>
          </a:bodyPr>
          <a:lstStyle/>
          <a:p>
            <a:pPr marL="0" indent="0">
              <a:lnSpc>
                <a:spcPts val="1200"/>
              </a:lnSpc>
              <a:spcBef>
                <a:spcPct val="0"/>
              </a:spcBef>
              <a:spcAft>
                <a:spcPts val="800"/>
              </a:spcAft>
            </a:pPr>
            <a:r>
              <a:rPr lang="zh-CN" altLang="en-US" sz="1600" b="0" i="0">
                <a:solidFill>
                  <a:srgbClr val="4D4D4D"/>
                </a:solidFill>
                <a:latin typeface="-apple-system"/>
                <a:ea typeface="-apple-system"/>
              </a:rPr>
              <a:t>我们可以从条件概率的定义推导出贝叶斯定理。</a:t>
            </a:r>
          </a:p>
          <a:p>
            <a:pPr marL="203200" indent="0">
              <a:spcBef>
                <a:spcPts val="400"/>
              </a:spcBef>
              <a:spcAft>
                <a:spcPct val="0"/>
              </a:spcAft>
              <a:buFont typeface="Arial" panose="020B0604020202020204"/>
              <a:buChar char="•"/>
            </a:pPr>
            <a:r>
              <a:rPr lang="zh-CN" altLang="en-US" sz="1600" b="0" i="0">
                <a:solidFill>
                  <a:srgbClr val="333333"/>
                </a:solidFill>
                <a:latin typeface="-apple-system"/>
                <a:ea typeface="-apple-system"/>
              </a:rPr>
              <a:t>根据条件概率的定义，在事件 </a:t>
            </a:r>
            <a:r>
              <a:rPr lang="en-US" altLang="zh-CN" sz="1600" b="0" i="0">
                <a:solidFill>
                  <a:srgbClr val="333333"/>
                </a:solidFill>
                <a:latin typeface="-apple-system"/>
                <a:ea typeface="-apple-system"/>
              </a:rPr>
              <a:t>B </a:t>
            </a:r>
            <a:r>
              <a:rPr lang="zh-CN" altLang="en-US" sz="1600" b="0" i="0">
                <a:solidFill>
                  <a:srgbClr val="333333"/>
                </a:solidFill>
                <a:latin typeface="-apple-system"/>
                <a:ea typeface="-apple-system"/>
              </a:rPr>
              <a:t>发生的条件下事件 </a:t>
            </a:r>
            <a:r>
              <a:rPr lang="en-US" altLang="zh-CN" sz="1600" b="0" i="0">
                <a:solidFill>
                  <a:srgbClr val="333333"/>
                </a:solidFill>
                <a:latin typeface="-apple-system"/>
                <a:ea typeface="-apple-system"/>
              </a:rPr>
              <a:t>A </a:t>
            </a:r>
            <a:r>
              <a:rPr lang="zh-CN" altLang="en-US" sz="1600" b="0" i="0">
                <a:solidFill>
                  <a:srgbClr val="333333"/>
                </a:solidFill>
                <a:latin typeface="-apple-system"/>
                <a:ea typeface="-apple-system"/>
              </a:rPr>
              <a:t>发生的概率为：</a:t>
            </a:r>
          </a:p>
          <a:p>
            <a:pPr marL="0" indent="0">
              <a:lnSpc>
                <a:spcPts val="1200"/>
              </a:lnSpc>
              <a:spcBef>
                <a:spcPct val="0"/>
              </a:spcBef>
              <a:spcAft>
                <a:spcPts val="800"/>
              </a:spcAft>
            </a:pPr>
            <a:r>
              <a:rPr lang="en-US" altLang="zh-CN" sz="1600" b="0" i="0">
                <a:solidFill>
                  <a:srgbClr val="4D4D4D"/>
                </a:solidFill>
                <a:latin typeface="-apple-system"/>
                <a:ea typeface="-apple-system"/>
              </a:rPr>
              <a:t>        </a:t>
            </a:r>
          </a:p>
        </p:txBody>
      </p:sp>
      <p:pic>
        <p:nvPicPr>
          <p:cNvPr id="6" name="图片 5"/>
          <p:cNvPicPr/>
          <p:nvPr/>
        </p:nvPicPr>
        <p:blipFill>
          <a:blip r:embed="rId3"/>
          <a:stretch>
            <a:fillRect/>
          </a:stretch>
        </p:blipFill>
        <p:spPr>
          <a:xfrm>
            <a:off x="2464435" y="1824038"/>
            <a:ext cx="1695450" cy="457200"/>
          </a:xfrm>
          <a:prstGeom prst="rect">
            <a:avLst/>
          </a:prstGeom>
        </p:spPr>
      </p:pic>
      <p:sp>
        <p:nvSpPr>
          <p:cNvPr id="8" name="文本框 7"/>
          <p:cNvSpPr txBox="1"/>
          <p:nvPr/>
        </p:nvSpPr>
        <p:spPr>
          <a:xfrm>
            <a:off x="563245" y="1824355"/>
            <a:ext cx="5080000" cy="882015"/>
          </a:xfrm>
          <a:prstGeom prst="rect">
            <a:avLst/>
          </a:prstGeom>
        </p:spPr>
        <p:txBody>
          <a:bodyPr>
            <a:noAutofit/>
          </a:bodyPr>
          <a:lstStyle/>
          <a:p>
            <a:endParaRPr lang="en-US" altLang="zh-CN" sz="3600"/>
          </a:p>
          <a:p>
            <a:pPr marL="203200" indent="0">
              <a:spcBef>
                <a:spcPts val="400"/>
              </a:spcBef>
              <a:spcAft>
                <a:spcPct val="0"/>
              </a:spcAft>
              <a:buFont typeface="Arial" panose="020B0604020202020204"/>
              <a:buChar char="•"/>
            </a:pPr>
            <a:r>
              <a:rPr lang="zh-CN" altLang="en-US" sz="1600" b="0" i="0">
                <a:solidFill>
                  <a:srgbClr val="333333"/>
                </a:solidFill>
                <a:latin typeface="-apple-system"/>
                <a:ea typeface="-apple-system"/>
              </a:rPr>
              <a:t>同样地，在事件 </a:t>
            </a:r>
            <a:r>
              <a:rPr lang="en-US" altLang="zh-CN" sz="1600" b="0" i="0">
                <a:solidFill>
                  <a:srgbClr val="333333"/>
                </a:solidFill>
                <a:latin typeface="-apple-system"/>
                <a:ea typeface="-apple-system"/>
              </a:rPr>
              <a:t>A </a:t>
            </a:r>
            <a:r>
              <a:rPr lang="zh-CN" altLang="en-US" sz="1600" b="0" i="0">
                <a:solidFill>
                  <a:srgbClr val="333333"/>
                </a:solidFill>
                <a:latin typeface="-apple-system"/>
                <a:ea typeface="-apple-system"/>
              </a:rPr>
              <a:t>发生的条件下事件 </a:t>
            </a:r>
            <a:r>
              <a:rPr lang="en-US" altLang="zh-CN" sz="1600" b="0" i="0">
                <a:solidFill>
                  <a:srgbClr val="333333"/>
                </a:solidFill>
                <a:latin typeface="-apple-system"/>
                <a:ea typeface="-apple-system"/>
              </a:rPr>
              <a:t>B </a:t>
            </a:r>
            <a:r>
              <a:rPr lang="zh-CN" altLang="en-US" sz="1600" b="0" i="0">
                <a:solidFill>
                  <a:srgbClr val="333333"/>
                </a:solidFill>
                <a:latin typeface="-apple-system"/>
                <a:ea typeface="-apple-system"/>
              </a:rPr>
              <a:t>发生的概率为：</a:t>
            </a:r>
          </a:p>
          <a:p>
            <a:pPr marL="0" indent="0">
              <a:lnSpc>
                <a:spcPts val="1200"/>
              </a:lnSpc>
              <a:spcBef>
                <a:spcPct val="0"/>
              </a:spcBef>
              <a:spcAft>
                <a:spcPts val="800"/>
              </a:spcAft>
            </a:pPr>
            <a:r>
              <a:rPr lang="en-US" altLang="zh-CN" sz="1600" b="0" i="0">
                <a:solidFill>
                  <a:srgbClr val="4D4D4D"/>
                </a:solidFill>
                <a:latin typeface="-apple-system"/>
                <a:ea typeface="-apple-system"/>
              </a:rPr>
              <a:t>       </a:t>
            </a:r>
          </a:p>
        </p:txBody>
      </p:sp>
      <p:pic>
        <p:nvPicPr>
          <p:cNvPr id="9" name="图片 8"/>
          <p:cNvPicPr/>
          <p:nvPr/>
        </p:nvPicPr>
        <p:blipFill>
          <a:blip r:embed="rId4"/>
          <a:stretch>
            <a:fillRect/>
          </a:stretch>
        </p:blipFill>
        <p:spPr>
          <a:xfrm>
            <a:off x="1350963" y="2706053"/>
            <a:ext cx="1743075" cy="457200"/>
          </a:xfrm>
          <a:prstGeom prst="rect">
            <a:avLst/>
          </a:prstGeom>
        </p:spPr>
      </p:pic>
      <p:sp>
        <p:nvSpPr>
          <p:cNvPr id="10" name="文本框 9"/>
          <p:cNvSpPr txBox="1"/>
          <p:nvPr/>
        </p:nvSpPr>
        <p:spPr>
          <a:xfrm>
            <a:off x="645160" y="2610803"/>
            <a:ext cx="5080000" cy="1096645"/>
          </a:xfrm>
          <a:prstGeom prst="rect">
            <a:avLst/>
          </a:prstGeom>
        </p:spPr>
        <p:txBody>
          <a:bodyPr>
            <a:spAutoFit/>
          </a:bodyPr>
          <a:lstStyle/>
          <a:p>
            <a:endParaRPr lang="en-US" altLang="zh-CN" sz="3600" dirty="0"/>
          </a:p>
          <a:p>
            <a:pPr marL="203200" indent="0">
              <a:spcBef>
                <a:spcPts val="400"/>
              </a:spcBef>
              <a:spcAft>
                <a:spcPct val="0"/>
              </a:spcAft>
              <a:buFont typeface="Arial" panose="020B0604020202020204"/>
              <a:buChar char="•"/>
            </a:pPr>
            <a:r>
              <a:rPr lang="zh-CN" altLang="en-US" sz="1600" b="0" i="0" dirty="0">
                <a:solidFill>
                  <a:srgbClr val="333333"/>
                </a:solidFill>
                <a:latin typeface="-apple-system"/>
                <a:ea typeface="-apple-system"/>
              </a:rPr>
              <a:t>结合这两个方程式，我们可以得到：</a:t>
            </a:r>
          </a:p>
          <a:p>
            <a:pPr marL="0" indent="0">
              <a:lnSpc>
                <a:spcPts val="1200"/>
              </a:lnSpc>
              <a:spcBef>
                <a:spcPct val="0"/>
              </a:spcBef>
              <a:spcAft>
                <a:spcPts val="800"/>
              </a:spcAft>
            </a:pPr>
            <a:r>
              <a:rPr lang="en-US" altLang="zh-CN" sz="1600" b="0" i="0" dirty="0">
                <a:solidFill>
                  <a:srgbClr val="4D4D4D"/>
                </a:solidFill>
                <a:latin typeface="-apple-system"/>
                <a:ea typeface="-apple-system"/>
              </a:rPr>
              <a:t>       </a:t>
            </a:r>
          </a:p>
        </p:txBody>
      </p:sp>
      <p:pic>
        <p:nvPicPr>
          <p:cNvPr id="11" name="图片 10"/>
          <p:cNvPicPr/>
          <p:nvPr/>
        </p:nvPicPr>
        <p:blipFill>
          <a:blip r:embed="rId5"/>
          <a:stretch>
            <a:fillRect/>
          </a:stretch>
        </p:blipFill>
        <p:spPr>
          <a:xfrm>
            <a:off x="977265" y="3806826"/>
            <a:ext cx="3543300" cy="200025"/>
          </a:xfrm>
          <a:prstGeom prst="rect">
            <a:avLst/>
          </a:prstGeom>
        </p:spPr>
      </p:pic>
      <p:sp>
        <p:nvSpPr>
          <p:cNvPr id="13" name="文本框 12"/>
          <p:cNvSpPr txBox="1"/>
          <p:nvPr/>
        </p:nvSpPr>
        <p:spPr>
          <a:xfrm>
            <a:off x="467360" y="3537903"/>
            <a:ext cx="5080000" cy="1343025"/>
          </a:xfrm>
          <a:prstGeom prst="rect">
            <a:avLst/>
          </a:prstGeom>
        </p:spPr>
        <p:txBody>
          <a:bodyPr>
            <a:spAutoFit/>
          </a:bodyPr>
          <a:lstStyle/>
          <a:p>
            <a:endParaRPr lang="en-US" altLang="zh-CN" sz="3600"/>
          </a:p>
          <a:p>
            <a:pPr marL="203200" indent="0">
              <a:spcBef>
                <a:spcPts val="400"/>
              </a:spcBef>
              <a:spcAft>
                <a:spcPct val="0"/>
              </a:spcAft>
              <a:buFont typeface="Arial" panose="020B0604020202020204"/>
              <a:buChar char="•"/>
            </a:pPr>
            <a:r>
              <a:rPr lang="zh-CN" altLang="en-US" sz="1600" b="0" i="0">
                <a:solidFill>
                  <a:srgbClr val="333333"/>
                </a:solidFill>
                <a:latin typeface="-apple-system"/>
                <a:ea typeface="-apple-system"/>
              </a:rPr>
              <a:t>这个引理有时称作概率乘法规则。上式两边同除以 </a:t>
            </a:r>
            <a:r>
              <a:rPr lang="en-US" altLang="zh-CN" sz="1600" b="0" i="0">
                <a:solidFill>
                  <a:srgbClr val="333333"/>
                </a:solidFill>
                <a:latin typeface="-apple-system"/>
                <a:ea typeface="-apple-system"/>
              </a:rPr>
              <a:t>P(A)</a:t>
            </a:r>
            <a:r>
              <a:rPr lang="zh-CN" altLang="en-US" sz="1600" b="0" i="0">
                <a:solidFill>
                  <a:srgbClr val="333333"/>
                </a:solidFill>
                <a:latin typeface="-apple-system"/>
                <a:ea typeface="-apple-system"/>
              </a:rPr>
              <a:t>，若</a:t>
            </a:r>
            <a:r>
              <a:rPr lang="en-US" altLang="zh-CN" sz="1600" b="0" i="0">
                <a:solidFill>
                  <a:srgbClr val="333333"/>
                </a:solidFill>
                <a:latin typeface="-apple-system"/>
                <a:ea typeface="-apple-system"/>
              </a:rPr>
              <a:t>P(A)</a:t>
            </a:r>
            <a:r>
              <a:rPr lang="zh-CN" altLang="en-US" sz="1600" b="0" i="0">
                <a:solidFill>
                  <a:srgbClr val="333333"/>
                </a:solidFill>
                <a:latin typeface="-apple-system"/>
                <a:ea typeface="-apple-system"/>
              </a:rPr>
              <a:t>是非零的，我们可以得到贝叶斯定理</a:t>
            </a:r>
            <a:r>
              <a:rPr lang="en-US" altLang="zh-CN" sz="1600" b="0" i="0">
                <a:solidFill>
                  <a:srgbClr val="333333"/>
                </a:solidFill>
                <a:latin typeface="-apple-system"/>
                <a:ea typeface="-apple-system"/>
              </a:rPr>
              <a:t>:</a:t>
            </a:r>
          </a:p>
          <a:p>
            <a:pPr marL="0" indent="0">
              <a:lnSpc>
                <a:spcPts val="1200"/>
              </a:lnSpc>
              <a:spcBef>
                <a:spcPct val="0"/>
              </a:spcBef>
              <a:spcAft>
                <a:spcPts val="800"/>
              </a:spcAft>
            </a:pPr>
            <a:r>
              <a:rPr lang="en-US" altLang="zh-CN" sz="1600" i="0">
                <a:solidFill>
                  <a:srgbClr val="4D4D4D"/>
                </a:solidFill>
                <a:latin typeface="-apple-system"/>
                <a:ea typeface="-apple-system"/>
              </a:rPr>
              <a:t>       </a:t>
            </a:r>
          </a:p>
        </p:txBody>
      </p:sp>
      <p:pic>
        <p:nvPicPr>
          <p:cNvPr id="14" name="图片 13"/>
          <p:cNvPicPr/>
          <p:nvPr/>
        </p:nvPicPr>
        <p:blipFill>
          <a:blip r:embed="rId6"/>
          <a:stretch>
            <a:fillRect/>
          </a:stretch>
        </p:blipFill>
        <p:spPr>
          <a:xfrm>
            <a:off x="1715453" y="4950778"/>
            <a:ext cx="2066924" cy="457200"/>
          </a:xfrm>
          <a:prstGeom prst="rect">
            <a:avLst/>
          </a:prstGeom>
        </p:spPr>
      </p:pic>
      <p:pic>
        <p:nvPicPr>
          <p:cNvPr id="15" name="图片 14"/>
          <p:cNvPicPr/>
          <p:nvPr/>
        </p:nvPicPr>
        <p:blipFill>
          <a:blip r:embed="rId7"/>
          <a:stretch>
            <a:fillRect/>
          </a:stretch>
        </p:blipFill>
        <p:spPr>
          <a:xfrm>
            <a:off x="5725160" y="1031875"/>
            <a:ext cx="6210300" cy="25654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30.86858267716536,&quot;left&quot;:76.94480314960629,&quot;top&quot;:116.71393700787402,&quot;width&quot;:797.613070866141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20.97622047244096,&quot;left&quot;:338.1583464566929,&quot;top&quot;:69.81803149606299,&quot;width&quot;:532.955905511811}"/>
</p:tagLst>
</file>

<file path=ppt/theme/theme1.xml><?xml version="1.0" encoding="utf-8"?>
<a:theme xmlns:a="http://schemas.openxmlformats.org/drawingml/2006/main" name="赤霞朱主题​​">
  <a:themeElements>
    <a:clrScheme name="自定义 2">
      <a:dk1>
        <a:srgbClr val="262626"/>
      </a:dk1>
      <a:lt1>
        <a:srgbClr val="FFFFFF"/>
      </a:lt1>
      <a:dk2>
        <a:srgbClr val="3F3F3F"/>
      </a:dk2>
      <a:lt2>
        <a:srgbClr val="DBDBDB"/>
      </a:lt2>
      <a:accent1>
        <a:srgbClr val="C00000"/>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TotalTime>
  <Words>1977</Words>
  <Application>Microsoft Office PowerPoint</Application>
  <PresentationFormat>宽屏</PresentationFormat>
  <Paragraphs>305</Paragraphs>
  <Slides>34</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34</vt:i4>
      </vt:variant>
    </vt:vector>
  </HeadingPairs>
  <TitlesOfParts>
    <vt:vector size="42" baseType="lpstr">
      <vt:lpstr>-apple-system</vt:lpstr>
      <vt:lpstr>PingFang SC</vt:lpstr>
      <vt:lpstr>等线</vt:lpstr>
      <vt:lpstr>微软雅黑</vt:lpstr>
      <vt:lpstr>Arial</vt:lpstr>
      <vt:lpstr>Book Antiqua</vt:lpstr>
      <vt:lpstr>Wingdings</vt:lpstr>
      <vt:lpstr>赤霞朱主题​​</vt:lpstr>
      <vt:lpstr>NLP的发展</vt:lpstr>
      <vt:lpstr>PowerPoint 演示文稿</vt:lpstr>
      <vt:lpstr>NLP简介和早期发展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神经网络和embedding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Transformer and Attention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2023模板</cp:keywords>
  <cp:lastModifiedBy>俊垚 黄</cp:lastModifiedBy>
  <cp:revision>396</cp:revision>
  <dcterms:created xsi:type="dcterms:W3CDTF">2019-01-23T14:14:00Z</dcterms:created>
  <dcterms:modified xsi:type="dcterms:W3CDTF">2024-12-10T16:27:05Z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7E780359A0D6486692B07A15CBF7CFB2_12</vt:lpwstr>
  </property>
  <property fmtid="{D5CDD505-2E9C-101B-9397-08002B2CF9AE}" pid="12" name="KSOProductBuildVer">
    <vt:lpwstr>2052-12.1.0.19302</vt:lpwstr>
  </property>
</Properties>
</file>